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1"/>
  </p:notesMasterIdLst>
  <p:sldIdLst>
    <p:sldId id="6240" r:id="rId2"/>
    <p:sldId id="7160" r:id="rId3"/>
    <p:sldId id="7434" r:id="rId4"/>
    <p:sldId id="7278" r:id="rId5"/>
    <p:sldId id="7031" r:id="rId6"/>
    <p:sldId id="7279" r:id="rId7"/>
    <p:sldId id="7195" r:id="rId8"/>
    <p:sldId id="7280" r:id="rId9"/>
    <p:sldId id="7203" r:id="rId10"/>
    <p:sldId id="7281" r:id="rId11"/>
    <p:sldId id="7435" r:id="rId12"/>
    <p:sldId id="7164" r:id="rId13"/>
    <p:sldId id="7204" r:id="rId14"/>
    <p:sldId id="7197" r:id="rId15"/>
    <p:sldId id="7282" r:id="rId16"/>
    <p:sldId id="7205" r:id="rId17"/>
    <p:sldId id="7206" r:id="rId18"/>
    <p:sldId id="7283" r:id="rId19"/>
    <p:sldId id="7285" r:id="rId20"/>
    <p:sldId id="7286" r:id="rId21"/>
    <p:sldId id="7287" r:id="rId22"/>
    <p:sldId id="7288" r:id="rId23"/>
    <p:sldId id="7289" r:id="rId24"/>
    <p:sldId id="7290" r:id="rId25"/>
    <p:sldId id="7291" r:id="rId26"/>
    <p:sldId id="7436" r:id="rId27"/>
    <p:sldId id="7207" r:id="rId28"/>
    <p:sldId id="7437" r:id="rId29"/>
    <p:sldId id="7292" r:id="rId30"/>
    <p:sldId id="7438" r:id="rId31"/>
    <p:sldId id="7169" r:id="rId32"/>
    <p:sldId id="7210" r:id="rId33"/>
    <p:sldId id="7213" r:id="rId34"/>
    <p:sldId id="7439" r:id="rId35"/>
    <p:sldId id="7229" r:id="rId36"/>
    <p:sldId id="7440" r:id="rId37"/>
    <p:sldId id="7293" r:id="rId38"/>
    <p:sldId id="7294" r:id="rId39"/>
    <p:sldId id="7441" r:id="rId40"/>
    <p:sldId id="7172" r:id="rId41"/>
    <p:sldId id="7236" r:id="rId42"/>
    <p:sldId id="7295" r:id="rId43"/>
    <p:sldId id="7296" r:id="rId44"/>
    <p:sldId id="7297" r:id="rId45"/>
    <p:sldId id="7442" r:id="rId46"/>
    <p:sldId id="7298" r:id="rId47"/>
    <p:sldId id="7299" r:id="rId48"/>
    <p:sldId id="7443" r:id="rId49"/>
    <p:sldId id="7300" r:id="rId50"/>
    <p:sldId id="7181" r:id="rId51"/>
    <p:sldId id="7237" r:id="rId52"/>
    <p:sldId id="7238" r:id="rId53"/>
    <p:sldId id="7301" r:id="rId54"/>
    <p:sldId id="7239" r:id="rId55"/>
    <p:sldId id="7302" r:id="rId56"/>
    <p:sldId id="7303" r:id="rId57"/>
    <p:sldId id="7444" r:id="rId58"/>
    <p:sldId id="7304" r:id="rId59"/>
    <p:sldId id="7240" r:id="rId60"/>
    <p:sldId id="7162" r:id="rId61"/>
    <p:sldId id="7241" r:id="rId62"/>
    <p:sldId id="7243" r:id="rId63"/>
    <p:sldId id="7305" r:id="rId64"/>
    <p:sldId id="7445" r:id="rId65"/>
    <p:sldId id="7306" r:id="rId66"/>
    <p:sldId id="7307" r:id="rId67"/>
    <p:sldId id="7242" r:id="rId68"/>
    <p:sldId id="7446" r:id="rId69"/>
    <p:sldId id="7308" r:id="rId70"/>
    <p:sldId id="7309" r:id="rId71"/>
    <p:sldId id="7447" r:id="rId72"/>
    <p:sldId id="7448" r:id="rId73"/>
    <p:sldId id="7310" r:id="rId74"/>
    <p:sldId id="7311" r:id="rId75"/>
    <p:sldId id="7312" r:id="rId76"/>
    <p:sldId id="7313" r:id="rId77"/>
    <p:sldId id="7449" r:id="rId78"/>
    <p:sldId id="7314" r:id="rId79"/>
    <p:sldId id="7315" r:id="rId80"/>
    <p:sldId id="7316" r:id="rId81"/>
    <p:sldId id="7317" r:id="rId82"/>
    <p:sldId id="7318" r:id="rId83"/>
    <p:sldId id="7319" r:id="rId84"/>
    <p:sldId id="7320" r:id="rId85"/>
    <p:sldId id="7321" r:id="rId86"/>
    <p:sldId id="7322" r:id="rId87"/>
    <p:sldId id="7323" r:id="rId88"/>
    <p:sldId id="7324" r:id="rId89"/>
    <p:sldId id="7450" r:id="rId90"/>
    <p:sldId id="7325" r:id="rId91"/>
    <p:sldId id="7326" r:id="rId92"/>
    <p:sldId id="7327" r:id="rId93"/>
    <p:sldId id="7328" r:id="rId94"/>
    <p:sldId id="7329" r:id="rId95"/>
    <p:sldId id="7330" r:id="rId96"/>
    <p:sldId id="7331" r:id="rId97"/>
    <p:sldId id="7332" r:id="rId98"/>
    <p:sldId id="7333" r:id="rId99"/>
    <p:sldId id="7334" r:id="rId100"/>
    <p:sldId id="7336" r:id="rId101"/>
    <p:sldId id="7337" r:id="rId102"/>
    <p:sldId id="7338" r:id="rId103"/>
    <p:sldId id="7339" r:id="rId104"/>
    <p:sldId id="7340" r:id="rId105"/>
    <p:sldId id="7341" r:id="rId106"/>
    <p:sldId id="7342" r:id="rId107"/>
    <p:sldId id="7343" r:id="rId108"/>
    <p:sldId id="7384" r:id="rId109"/>
    <p:sldId id="7344" r:id="rId110"/>
    <p:sldId id="7385" r:id="rId111"/>
    <p:sldId id="7345" r:id="rId112"/>
    <p:sldId id="7452" r:id="rId113"/>
    <p:sldId id="7346" r:id="rId114"/>
    <p:sldId id="7347" r:id="rId115"/>
    <p:sldId id="7348" r:id="rId116"/>
    <p:sldId id="7349" r:id="rId117"/>
    <p:sldId id="7468" r:id="rId118"/>
    <p:sldId id="7453" r:id="rId119"/>
    <p:sldId id="7469" r:id="rId120"/>
    <p:sldId id="7351" r:id="rId121"/>
    <p:sldId id="7352" r:id="rId122"/>
    <p:sldId id="7353" r:id="rId123"/>
    <p:sldId id="7386" r:id="rId124"/>
    <p:sldId id="7354" r:id="rId125"/>
    <p:sldId id="7355" r:id="rId126"/>
    <p:sldId id="7356" r:id="rId127"/>
    <p:sldId id="7357" r:id="rId128"/>
    <p:sldId id="7358" r:id="rId129"/>
    <p:sldId id="7359" r:id="rId130"/>
    <p:sldId id="7360" r:id="rId131"/>
    <p:sldId id="7361" r:id="rId132"/>
    <p:sldId id="7362" r:id="rId133"/>
    <p:sldId id="7335" r:id="rId134"/>
    <p:sldId id="7363" r:id="rId135"/>
    <p:sldId id="7364" r:id="rId136"/>
    <p:sldId id="7365" r:id="rId137"/>
    <p:sldId id="7366" r:id="rId138"/>
    <p:sldId id="7367" r:id="rId139"/>
    <p:sldId id="7368" r:id="rId140"/>
    <p:sldId id="7369" r:id="rId141"/>
    <p:sldId id="7370" r:id="rId142"/>
    <p:sldId id="7371" r:id="rId143"/>
    <p:sldId id="7372" r:id="rId144"/>
    <p:sldId id="7373" r:id="rId145"/>
    <p:sldId id="7374" r:id="rId146"/>
    <p:sldId id="7376" r:id="rId147"/>
    <p:sldId id="7377" r:id="rId148"/>
    <p:sldId id="7421" r:id="rId149"/>
    <p:sldId id="7375" r:id="rId150"/>
    <p:sldId id="7378" r:id="rId151"/>
    <p:sldId id="7379" r:id="rId152"/>
    <p:sldId id="7381" r:id="rId153"/>
    <p:sldId id="7454" r:id="rId154"/>
    <p:sldId id="7382" r:id="rId155"/>
    <p:sldId id="7455" r:id="rId156"/>
    <p:sldId id="7383" r:id="rId157"/>
    <p:sldId id="7387" r:id="rId158"/>
    <p:sldId id="7388" r:id="rId159"/>
    <p:sldId id="7389" r:id="rId160"/>
    <p:sldId id="7390" r:id="rId161"/>
    <p:sldId id="7391" r:id="rId162"/>
    <p:sldId id="7457" r:id="rId163"/>
    <p:sldId id="7392" r:id="rId164"/>
    <p:sldId id="7393" r:id="rId165"/>
    <p:sldId id="7394" r:id="rId166"/>
    <p:sldId id="7395" r:id="rId167"/>
    <p:sldId id="7396" r:id="rId168"/>
    <p:sldId id="7458" r:id="rId169"/>
    <p:sldId id="7397" r:id="rId170"/>
    <p:sldId id="7398" r:id="rId171"/>
    <p:sldId id="7399" r:id="rId172"/>
    <p:sldId id="7431" r:id="rId173"/>
    <p:sldId id="7400" r:id="rId174"/>
    <p:sldId id="7401" r:id="rId175"/>
    <p:sldId id="7402" r:id="rId176"/>
    <p:sldId id="7432" r:id="rId177"/>
    <p:sldId id="7459" r:id="rId178"/>
    <p:sldId id="7403" r:id="rId179"/>
    <p:sldId id="7404" r:id="rId180"/>
    <p:sldId id="7405" r:id="rId181"/>
    <p:sldId id="7406" r:id="rId182"/>
    <p:sldId id="7407" r:id="rId183"/>
    <p:sldId id="7460" r:id="rId184"/>
    <p:sldId id="7408" r:id="rId185"/>
    <p:sldId id="7409" r:id="rId186"/>
    <p:sldId id="7461" r:id="rId187"/>
    <p:sldId id="7427" r:id="rId188"/>
    <p:sldId id="7428" r:id="rId189"/>
    <p:sldId id="7462" r:id="rId190"/>
    <p:sldId id="7429" r:id="rId191"/>
    <p:sldId id="7410" r:id="rId192"/>
    <p:sldId id="7411" r:id="rId193"/>
    <p:sldId id="7463" r:id="rId194"/>
    <p:sldId id="7412" r:id="rId195"/>
    <p:sldId id="7464" r:id="rId196"/>
    <p:sldId id="7413" r:id="rId197"/>
    <p:sldId id="7414" r:id="rId198"/>
    <p:sldId id="7433" r:id="rId199"/>
    <p:sldId id="7415" r:id="rId200"/>
    <p:sldId id="7416" r:id="rId201"/>
    <p:sldId id="7465" r:id="rId202"/>
    <p:sldId id="7417" r:id="rId203"/>
    <p:sldId id="7466" r:id="rId204"/>
    <p:sldId id="7418" r:id="rId205"/>
    <p:sldId id="7430" r:id="rId206"/>
    <p:sldId id="7419" r:id="rId207"/>
    <p:sldId id="7420" r:id="rId208"/>
    <p:sldId id="7257" r:id="rId209"/>
    <p:sldId id="7277" r:id="rId210"/>
  </p:sldIdLst>
  <p:sldSz cx="12192000" cy="6858000"/>
  <p:notesSz cx="6858000" cy="9144000"/>
  <p:defaultTex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FD96"/>
    <a:srgbClr val="91E2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59" d="100"/>
          <a:sy n="59" d="100"/>
        </p:scale>
        <p:origin x="235" y="10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11"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presProps" Target="presProps.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theme" Target="theme/theme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tableStyles" Target="tableStyle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1741ED-D86E-414F-972E-2EDE22DFC6E9}" type="doc">
      <dgm:prSet loTypeId="urn:microsoft.com/office/officeart/2005/8/layout/pyramid2" loCatId="pyramid" qsTypeId="urn:microsoft.com/office/officeart/2005/8/quickstyle/3d3" qsCatId="3D" csTypeId="urn:microsoft.com/office/officeart/2005/8/colors/accent1_2" csCatId="accent1" phldr="1"/>
      <dgm:spPr/>
      <dgm:t>
        <a:bodyPr/>
        <a:lstStyle/>
        <a:p>
          <a:endParaRPr lang="es-VE"/>
        </a:p>
      </dgm:t>
    </dgm:pt>
    <dgm:pt modelId="{64D146DF-7604-4F42-8E31-C3AD98C1E9A6}" type="pres">
      <dgm:prSet presAssocID="{A71741ED-D86E-414F-972E-2EDE22DFC6E9}" presName="compositeShape" presStyleCnt="0">
        <dgm:presLayoutVars>
          <dgm:dir/>
          <dgm:resizeHandles/>
        </dgm:presLayoutVars>
      </dgm:prSet>
      <dgm:spPr/>
      <dgm:t>
        <a:bodyPr/>
        <a:lstStyle/>
        <a:p>
          <a:endParaRPr lang="en-US"/>
        </a:p>
      </dgm:t>
    </dgm:pt>
  </dgm:ptLst>
  <dgm:cxnLst>
    <dgm:cxn modelId="{26FA8EA7-9576-424C-A4C3-51530003365F}" type="presOf" srcId="{A71741ED-D86E-414F-972E-2EDE22DFC6E9}" destId="{64D146DF-7604-4F42-8E31-C3AD98C1E9A6}" srcOrd="0"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1741ED-D86E-414F-972E-2EDE22DFC6E9}" type="doc">
      <dgm:prSet loTypeId="urn:microsoft.com/office/officeart/2005/8/layout/pyramid2" loCatId="pyramid" qsTypeId="urn:microsoft.com/office/officeart/2005/8/quickstyle/3d3" qsCatId="3D" csTypeId="urn:microsoft.com/office/officeart/2005/8/colors/accent1_2" csCatId="accent1" phldr="1"/>
      <dgm:spPr/>
      <dgm:t>
        <a:bodyPr/>
        <a:lstStyle/>
        <a:p>
          <a:endParaRPr lang="es-VE"/>
        </a:p>
      </dgm:t>
    </dgm:pt>
    <dgm:pt modelId="{64D146DF-7604-4F42-8E31-C3AD98C1E9A6}" type="pres">
      <dgm:prSet presAssocID="{A71741ED-D86E-414F-972E-2EDE22DFC6E9}" presName="compositeShape" presStyleCnt="0">
        <dgm:presLayoutVars>
          <dgm:dir/>
          <dgm:resizeHandles/>
        </dgm:presLayoutVars>
      </dgm:prSet>
      <dgm:spPr/>
      <dgm:t>
        <a:bodyPr/>
        <a:lstStyle/>
        <a:p>
          <a:endParaRPr lang="en-US"/>
        </a:p>
      </dgm:t>
    </dgm:pt>
  </dgm:ptLst>
  <dgm:cxnLst>
    <dgm:cxn modelId="{26FA8EA7-9576-424C-A4C3-51530003365F}" type="presOf" srcId="{A71741ED-D86E-414F-972E-2EDE22DFC6E9}" destId="{64D146DF-7604-4F42-8E31-C3AD98C1E9A6}" srcOrd="0"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1741ED-D86E-414F-972E-2EDE22DFC6E9}" type="doc">
      <dgm:prSet loTypeId="urn:microsoft.com/office/officeart/2005/8/layout/pyramid2" loCatId="pyramid" qsTypeId="urn:microsoft.com/office/officeart/2005/8/quickstyle/3d3" qsCatId="3D" csTypeId="urn:microsoft.com/office/officeart/2005/8/colors/accent1_2" csCatId="accent1" phldr="1"/>
      <dgm:spPr/>
      <dgm:t>
        <a:bodyPr/>
        <a:lstStyle/>
        <a:p>
          <a:endParaRPr lang="es-VE"/>
        </a:p>
      </dgm:t>
    </dgm:pt>
    <dgm:pt modelId="{64D146DF-7604-4F42-8E31-C3AD98C1E9A6}" type="pres">
      <dgm:prSet presAssocID="{A71741ED-D86E-414F-972E-2EDE22DFC6E9}" presName="compositeShape" presStyleCnt="0">
        <dgm:presLayoutVars>
          <dgm:dir/>
          <dgm:resizeHandles/>
        </dgm:presLayoutVars>
      </dgm:prSet>
      <dgm:spPr/>
      <dgm:t>
        <a:bodyPr/>
        <a:lstStyle/>
        <a:p>
          <a:endParaRPr lang="en-US"/>
        </a:p>
      </dgm:t>
    </dgm:pt>
  </dgm:ptLst>
  <dgm:cxnLst>
    <dgm:cxn modelId="{26FA8EA7-9576-424C-A4C3-51530003365F}" type="presOf" srcId="{A71741ED-D86E-414F-972E-2EDE22DFC6E9}" destId="{64D146DF-7604-4F42-8E31-C3AD98C1E9A6}" srcOrd="0"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71741ED-D86E-414F-972E-2EDE22DFC6E9}" type="doc">
      <dgm:prSet loTypeId="urn:microsoft.com/office/officeart/2005/8/layout/pyramid2" loCatId="pyramid" qsTypeId="urn:microsoft.com/office/officeart/2005/8/quickstyle/3d3" qsCatId="3D" csTypeId="urn:microsoft.com/office/officeart/2005/8/colors/accent1_2" csCatId="accent1" phldr="1"/>
      <dgm:spPr/>
      <dgm:t>
        <a:bodyPr/>
        <a:lstStyle/>
        <a:p>
          <a:endParaRPr lang="es-VE"/>
        </a:p>
      </dgm:t>
    </dgm:pt>
    <dgm:pt modelId="{64D146DF-7604-4F42-8E31-C3AD98C1E9A6}" type="pres">
      <dgm:prSet presAssocID="{A71741ED-D86E-414F-972E-2EDE22DFC6E9}" presName="compositeShape" presStyleCnt="0">
        <dgm:presLayoutVars>
          <dgm:dir/>
          <dgm:resizeHandles/>
        </dgm:presLayoutVars>
      </dgm:prSet>
      <dgm:spPr/>
      <dgm:t>
        <a:bodyPr/>
        <a:lstStyle/>
        <a:p>
          <a:endParaRPr lang="en-US"/>
        </a:p>
      </dgm:t>
    </dgm:pt>
  </dgm:ptLst>
  <dgm:cxnLst>
    <dgm:cxn modelId="{26FA8EA7-9576-424C-A4C3-51530003365F}" type="presOf" srcId="{A71741ED-D86E-414F-972E-2EDE22DFC6E9}" destId="{64D146DF-7604-4F42-8E31-C3AD98C1E9A6}" srcOrd="0"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71741ED-D86E-414F-972E-2EDE22DFC6E9}" type="doc">
      <dgm:prSet loTypeId="urn:microsoft.com/office/officeart/2005/8/layout/pyramid2" loCatId="pyramid" qsTypeId="urn:microsoft.com/office/officeart/2005/8/quickstyle/3d3" qsCatId="3D" csTypeId="urn:microsoft.com/office/officeart/2005/8/colors/accent1_2" csCatId="accent1" phldr="1"/>
      <dgm:spPr/>
      <dgm:t>
        <a:bodyPr/>
        <a:lstStyle/>
        <a:p>
          <a:endParaRPr lang="es-VE"/>
        </a:p>
      </dgm:t>
    </dgm:pt>
    <dgm:pt modelId="{64D146DF-7604-4F42-8E31-C3AD98C1E9A6}" type="pres">
      <dgm:prSet presAssocID="{A71741ED-D86E-414F-972E-2EDE22DFC6E9}" presName="compositeShape" presStyleCnt="0">
        <dgm:presLayoutVars>
          <dgm:dir/>
          <dgm:resizeHandles/>
        </dgm:presLayoutVars>
      </dgm:prSet>
      <dgm:spPr/>
      <dgm:t>
        <a:bodyPr/>
        <a:lstStyle/>
        <a:p>
          <a:endParaRPr lang="en-US"/>
        </a:p>
      </dgm:t>
    </dgm:pt>
  </dgm:ptLst>
  <dgm:cxnLst>
    <dgm:cxn modelId="{26FA8EA7-9576-424C-A4C3-51530003365F}" type="presOf" srcId="{A71741ED-D86E-414F-972E-2EDE22DFC6E9}" destId="{64D146DF-7604-4F42-8E31-C3AD98C1E9A6}" srcOrd="0"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71741ED-D86E-414F-972E-2EDE22DFC6E9}" type="doc">
      <dgm:prSet loTypeId="urn:microsoft.com/office/officeart/2005/8/layout/pyramid2" loCatId="pyramid" qsTypeId="urn:microsoft.com/office/officeart/2005/8/quickstyle/3d3" qsCatId="3D" csTypeId="urn:microsoft.com/office/officeart/2005/8/colors/accent1_2" csCatId="accent1" phldr="1"/>
      <dgm:spPr/>
      <dgm:t>
        <a:bodyPr/>
        <a:lstStyle/>
        <a:p>
          <a:endParaRPr lang="es-VE"/>
        </a:p>
      </dgm:t>
    </dgm:pt>
    <dgm:pt modelId="{64D146DF-7604-4F42-8E31-C3AD98C1E9A6}" type="pres">
      <dgm:prSet presAssocID="{A71741ED-D86E-414F-972E-2EDE22DFC6E9}" presName="compositeShape" presStyleCnt="0">
        <dgm:presLayoutVars>
          <dgm:dir/>
          <dgm:resizeHandles/>
        </dgm:presLayoutVars>
      </dgm:prSet>
      <dgm:spPr/>
      <dgm:t>
        <a:bodyPr/>
        <a:lstStyle/>
        <a:p>
          <a:endParaRPr lang="en-US"/>
        </a:p>
      </dgm:t>
    </dgm:pt>
  </dgm:ptLst>
  <dgm:cxnLst>
    <dgm:cxn modelId="{26FA8EA7-9576-424C-A4C3-51530003365F}" type="presOf" srcId="{A71741ED-D86E-414F-972E-2EDE22DFC6E9}" destId="{64D146DF-7604-4F42-8E31-C3AD98C1E9A6}" srcOrd="0"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71741ED-D86E-414F-972E-2EDE22DFC6E9}" type="doc">
      <dgm:prSet loTypeId="urn:microsoft.com/office/officeart/2005/8/layout/pyramid2" loCatId="pyramid" qsTypeId="urn:microsoft.com/office/officeart/2005/8/quickstyle/3d3" qsCatId="3D" csTypeId="urn:microsoft.com/office/officeart/2005/8/colors/accent1_2" csCatId="accent1" phldr="1"/>
      <dgm:spPr/>
      <dgm:t>
        <a:bodyPr/>
        <a:lstStyle/>
        <a:p>
          <a:endParaRPr lang="es-VE"/>
        </a:p>
      </dgm:t>
    </dgm:pt>
    <dgm:pt modelId="{64D146DF-7604-4F42-8E31-C3AD98C1E9A6}" type="pres">
      <dgm:prSet presAssocID="{A71741ED-D86E-414F-972E-2EDE22DFC6E9}" presName="compositeShape" presStyleCnt="0">
        <dgm:presLayoutVars>
          <dgm:dir/>
          <dgm:resizeHandles/>
        </dgm:presLayoutVars>
      </dgm:prSet>
      <dgm:spPr/>
      <dgm:t>
        <a:bodyPr/>
        <a:lstStyle/>
        <a:p>
          <a:endParaRPr lang="en-US"/>
        </a:p>
      </dgm:t>
    </dgm:pt>
  </dgm:ptLst>
  <dgm:cxnLst>
    <dgm:cxn modelId="{26FA8EA7-9576-424C-A4C3-51530003365F}" type="presOf" srcId="{A71741ED-D86E-414F-972E-2EDE22DFC6E9}" destId="{64D146DF-7604-4F42-8E31-C3AD98C1E9A6}" srcOrd="0"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71741ED-D86E-414F-972E-2EDE22DFC6E9}" type="doc">
      <dgm:prSet loTypeId="urn:microsoft.com/office/officeart/2005/8/layout/pyramid2" loCatId="pyramid" qsTypeId="urn:microsoft.com/office/officeart/2005/8/quickstyle/3d3" qsCatId="3D" csTypeId="urn:microsoft.com/office/officeart/2005/8/colors/accent1_2" csCatId="accent1" phldr="1"/>
      <dgm:spPr/>
      <dgm:t>
        <a:bodyPr/>
        <a:lstStyle/>
        <a:p>
          <a:endParaRPr lang="es-VE"/>
        </a:p>
      </dgm:t>
    </dgm:pt>
    <dgm:pt modelId="{64D146DF-7604-4F42-8E31-C3AD98C1E9A6}" type="pres">
      <dgm:prSet presAssocID="{A71741ED-D86E-414F-972E-2EDE22DFC6E9}" presName="compositeShape" presStyleCnt="0">
        <dgm:presLayoutVars>
          <dgm:dir/>
          <dgm:resizeHandles/>
        </dgm:presLayoutVars>
      </dgm:prSet>
      <dgm:spPr/>
      <dgm:t>
        <a:bodyPr/>
        <a:lstStyle/>
        <a:p>
          <a:endParaRPr lang="en-US"/>
        </a:p>
      </dgm:t>
    </dgm:pt>
  </dgm:ptLst>
  <dgm:cxnLst>
    <dgm:cxn modelId="{26FA8EA7-9576-424C-A4C3-51530003365F}" type="presOf" srcId="{A71741ED-D86E-414F-972E-2EDE22DFC6E9}" destId="{64D146DF-7604-4F42-8E31-C3AD98C1E9A6}" srcOrd="0"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71741ED-D86E-414F-972E-2EDE22DFC6E9}" type="doc">
      <dgm:prSet loTypeId="urn:microsoft.com/office/officeart/2005/8/layout/pyramid2" loCatId="pyramid" qsTypeId="urn:microsoft.com/office/officeart/2005/8/quickstyle/3d3" qsCatId="3D" csTypeId="urn:microsoft.com/office/officeart/2005/8/colors/accent1_2" csCatId="accent1" phldr="1"/>
      <dgm:spPr/>
      <dgm:t>
        <a:bodyPr/>
        <a:lstStyle/>
        <a:p>
          <a:endParaRPr lang="es-VE"/>
        </a:p>
      </dgm:t>
    </dgm:pt>
    <dgm:pt modelId="{64D146DF-7604-4F42-8E31-C3AD98C1E9A6}" type="pres">
      <dgm:prSet presAssocID="{A71741ED-D86E-414F-972E-2EDE22DFC6E9}" presName="compositeShape" presStyleCnt="0">
        <dgm:presLayoutVars>
          <dgm:dir/>
          <dgm:resizeHandles/>
        </dgm:presLayoutVars>
      </dgm:prSet>
      <dgm:spPr/>
      <dgm:t>
        <a:bodyPr/>
        <a:lstStyle/>
        <a:p>
          <a:endParaRPr lang="en-US"/>
        </a:p>
      </dgm:t>
    </dgm:pt>
  </dgm:ptLst>
  <dgm:cxnLst>
    <dgm:cxn modelId="{26FA8EA7-9576-424C-A4C3-51530003365F}" type="presOf" srcId="{A71741ED-D86E-414F-972E-2EDE22DFC6E9}" destId="{64D146DF-7604-4F42-8E31-C3AD98C1E9A6}" srcOrd="0"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A"/>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5C3F2D-EB94-4648-A92E-A644D4A53457}" type="datetimeFigureOut">
              <a:rPr lang="es-PA" smtClean="0"/>
              <a:t>03/20/2024</a:t>
            </a:fld>
            <a:endParaRPr lang="es-PA"/>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PA"/>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PA"/>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AE32B3-9D9C-45D4-A282-3A0A62BFCE4D}" type="slidenum">
              <a:rPr lang="es-PA" smtClean="0"/>
              <a:t>‹#›</a:t>
            </a:fld>
            <a:endParaRPr lang="es-PA"/>
          </a:p>
        </p:txBody>
      </p:sp>
    </p:spTree>
    <p:extLst>
      <p:ext uri="{BB962C8B-B14F-4D97-AF65-F5344CB8AC3E}">
        <p14:creationId xmlns:p14="http://schemas.microsoft.com/office/powerpoint/2010/main" val="3666043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F2E84A8-D2AD-43F4-9AC7-B96CAE9F731D}"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s-VE" sz="13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s-V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21590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s-V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6389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s-VE"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44489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s-VE"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71208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s-VE"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5072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s-VE"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7905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s-V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48397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s-VE"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12623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s-VE"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9430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s-V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8493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s-V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3198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s-V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29725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126</a:t>
            </a:fld>
            <a:endParaRPr kumimoji="0" lang="es-V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12183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134</a:t>
            </a:fld>
            <a:endParaRPr kumimoji="0" lang="es-V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29536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146</a:t>
            </a:fld>
            <a:endParaRPr kumimoji="0" lang="es-VE"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4865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147</a:t>
            </a:fld>
            <a:endParaRPr kumimoji="0" lang="es-VE"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11327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148</a:t>
            </a:fld>
            <a:endParaRPr kumimoji="0" lang="es-VE"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80890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181</a:t>
            </a:fld>
            <a:endParaRPr kumimoji="0" lang="es-V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505105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2E84A8-D2AD-43F4-9AC7-B96CAE9F731D}" type="slidenum">
              <a:rPr kumimoji="0" lang="es-V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s-V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7835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12192000" cy="1862138"/>
          </a:xfrm>
          <a:prstGeom prst="rect">
            <a:avLst/>
          </a:prstGeom>
        </p:spPr>
      </p:pic>
      <p:sp>
        <p:nvSpPr>
          <p:cNvPr id="2" name="Title 1"/>
          <p:cNvSpPr>
            <a:spLocks noGrp="1"/>
          </p:cNvSpPr>
          <p:nvPr>
            <p:ph type="ctrTitle"/>
          </p:nvPr>
        </p:nvSpPr>
        <p:spPr>
          <a:xfrm>
            <a:off x="1219200" y="1803405"/>
            <a:ext cx="9753600" cy="1825096"/>
          </a:xfrm>
        </p:spPr>
        <p:txBody>
          <a:bodyPr anchor="b">
            <a:normAutofit/>
          </a:bodyPr>
          <a:lstStyle>
            <a:lvl1pPr algn="l">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219200" y="3632201"/>
            <a:ext cx="97536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909561" y="4323846"/>
            <a:ext cx="3063239" cy="365125"/>
          </a:xfrm>
        </p:spPr>
        <p:txBody>
          <a:bodyPr/>
          <a:lstStyle/>
          <a:p>
            <a:fld id="{0652145D-8D62-459A-AC86-A6D979EFCCFB}" type="datetimeFigureOut">
              <a:rPr lang="es-VE" smtClean="0"/>
              <a:pPr/>
              <a:t>20/03/2024</a:t>
            </a:fld>
            <a:endParaRPr lang="es-VE"/>
          </a:p>
        </p:txBody>
      </p:sp>
      <p:sp>
        <p:nvSpPr>
          <p:cNvPr id="5" name="Footer Placeholder 4"/>
          <p:cNvSpPr>
            <a:spLocks noGrp="1"/>
          </p:cNvSpPr>
          <p:nvPr>
            <p:ph type="ftr" sz="quarter" idx="11"/>
          </p:nvPr>
        </p:nvSpPr>
        <p:spPr>
          <a:xfrm>
            <a:off x="1219200" y="4323847"/>
            <a:ext cx="6507480" cy="365125"/>
          </a:xfrm>
        </p:spPr>
        <p:txBody>
          <a:bodyPr/>
          <a:lstStyle/>
          <a:p>
            <a:endParaRPr lang="es-VE"/>
          </a:p>
        </p:txBody>
      </p:sp>
      <p:sp>
        <p:nvSpPr>
          <p:cNvPr id="6" name="Slide Number Placeholder 5"/>
          <p:cNvSpPr>
            <a:spLocks noGrp="1"/>
          </p:cNvSpPr>
          <p:nvPr>
            <p:ph type="sldNum" sz="quarter" idx="12"/>
          </p:nvPr>
        </p:nvSpPr>
        <p:spPr>
          <a:xfrm>
            <a:off x="8077200" y="1430868"/>
            <a:ext cx="2895600" cy="365125"/>
          </a:xfrm>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1344488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5" name="Footer Placeholder 4"/>
          <p:cNvSpPr>
            <a:spLocks noGrp="1"/>
          </p:cNvSpPr>
          <p:nvPr>
            <p:ph type="ftr" sz="quarter" idx="11"/>
          </p:nvPr>
        </p:nvSpPr>
        <p:spPr/>
        <p:txBody>
          <a:bodyPr/>
          <a:lstStyle/>
          <a:p>
            <a:endParaRPr lang="es-VE"/>
          </a:p>
        </p:txBody>
      </p:sp>
      <p:sp>
        <p:nvSpPr>
          <p:cNvPr id="6" name="Slide Number Placeholder 5"/>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1265556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12192000" cy="1862138"/>
          </a:xfrm>
          <a:prstGeom prst="rect">
            <a:avLst/>
          </a:prstGeom>
        </p:spPr>
      </p:pic>
      <p:sp>
        <p:nvSpPr>
          <p:cNvPr id="2" name="Title 1"/>
          <p:cNvSpPr>
            <a:spLocks noGrp="1"/>
          </p:cNvSpPr>
          <p:nvPr>
            <p:ph type="title"/>
          </p:nvPr>
        </p:nvSpPr>
        <p:spPr>
          <a:xfrm>
            <a:off x="792480" y="753535"/>
            <a:ext cx="10607040" cy="2801935"/>
          </a:xfrm>
        </p:spPr>
        <p:txBody>
          <a:bodyPr anchor="b">
            <a:normAutofit/>
          </a:bodyPr>
          <a:lstStyle>
            <a:lvl1pPr algn="r">
              <a:defRPr sz="4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792481" y="3641726"/>
            <a:ext cx="1060704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7416235" y="381002"/>
            <a:ext cx="2910840" cy="365125"/>
          </a:xfrm>
        </p:spPr>
        <p:txBody>
          <a:bodyPr/>
          <a:lstStyle>
            <a:lvl1pPr algn="r">
              <a:defRPr/>
            </a:lvl1pPr>
          </a:lstStyle>
          <a:p>
            <a:fld id="{0652145D-8D62-459A-AC86-A6D979EFCCFB}" type="datetimeFigureOut">
              <a:rPr lang="es-VE" smtClean="0"/>
              <a:pPr/>
              <a:t>20/03/2024</a:t>
            </a:fld>
            <a:endParaRPr lang="es-VE"/>
          </a:p>
        </p:txBody>
      </p:sp>
      <p:sp>
        <p:nvSpPr>
          <p:cNvPr id="5" name="Footer Placeholder 4"/>
          <p:cNvSpPr>
            <a:spLocks noGrp="1"/>
          </p:cNvSpPr>
          <p:nvPr>
            <p:ph type="ftr" sz="quarter" idx="11"/>
          </p:nvPr>
        </p:nvSpPr>
        <p:spPr>
          <a:xfrm>
            <a:off x="792480" y="381002"/>
            <a:ext cx="6440875" cy="365125"/>
          </a:xfrm>
        </p:spPr>
        <p:txBody>
          <a:bodyPr/>
          <a:lstStyle/>
          <a:p>
            <a:endParaRPr lang="es-VE"/>
          </a:p>
        </p:txBody>
      </p:sp>
      <p:sp>
        <p:nvSpPr>
          <p:cNvPr id="6" name="Slide Number Placeholder 5"/>
          <p:cNvSpPr>
            <a:spLocks noGrp="1"/>
          </p:cNvSpPr>
          <p:nvPr>
            <p:ph type="sldNum" sz="quarter" idx="12"/>
          </p:nvPr>
        </p:nvSpPr>
        <p:spPr>
          <a:xfrm>
            <a:off x="10509955" y="381002"/>
            <a:ext cx="889564" cy="365125"/>
          </a:xfrm>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1039996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792481" y="2194560"/>
            <a:ext cx="5214105" cy="406908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89466" y="2194560"/>
            <a:ext cx="5210053" cy="406908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6" name="Footer Placeholder 5"/>
          <p:cNvSpPr>
            <a:spLocks noGrp="1"/>
          </p:cNvSpPr>
          <p:nvPr>
            <p:ph type="ftr" sz="quarter" idx="11"/>
          </p:nvPr>
        </p:nvSpPr>
        <p:spPr/>
        <p:txBody>
          <a:bodyPr/>
          <a:lstStyle/>
          <a:p>
            <a:endParaRPr lang="es-VE"/>
          </a:p>
        </p:txBody>
      </p:sp>
      <p:sp>
        <p:nvSpPr>
          <p:cNvPr id="7" name="Slide Number Placeholder 6"/>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2838180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503920" cy="129540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5039" y="2183802"/>
            <a:ext cx="4911545"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792480" y="3132668"/>
            <a:ext cx="5214105" cy="31309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92025" y="2183802"/>
            <a:ext cx="4907495"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89465" y="3132668"/>
            <a:ext cx="5210055" cy="31309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8" name="Footer Placeholder 7"/>
          <p:cNvSpPr>
            <a:spLocks noGrp="1"/>
          </p:cNvSpPr>
          <p:nvPr>
            <p:ph type="ftr" sz="quarter" idx="11"/>
          </p:nvPr>
        </p:nvSpPr>
        <p:spPr/>
        <p:txBody>
          <a:bodyPr/>
          <a:lstStyle/>
          <a:p>
            <a:endParaRPr lang="es-VE"/>
          </a:p>
        </p:txBody>
      </p:sp>
      <p:sp>
        <p:nvSpPr>
          <p:cNvPr id="9" name="Slide Number Placeholder 8"/>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2380701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4" name="Footer Placeholder 3"/>
          <p:cNvSpPr>
            <a:spLocks noGrp="1"/>
          </p:cNvSpPr>
          <p:nvPr>
            <p:ph type="ftr" sz="quarter" idx="11"/>
          </p:nvPr>
        </p:nvSpPr>
        <p:spPr/>
        <p:txBody>
          <a:bodyPr/>
          <a:lstStyle/>
          <a:p>
            <a:endParaRPr lang="es-VE"/>
          </a:p>
        </p:txBody>
      </p:sp>
      <p:sp>
        <p:nvSpPr>
          <p:cNvPr id="5" name="Slide Number Placeholder 4"/>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968188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3" name="Footer Placeholder 2"/>
          <p:cNvSpPr>
            <a:spLocks noGrp="1"/>
          </p:cNvSpPr>
          <p:nvPr>
            <p:ph type="ftr" sz="quarter" idx="11"/>
          </p:nvPr>
        </p:nvSpPr>
        <p:spPr/>
        <p:txBody>
          <a:bodyPr/>
          <a:lstStyle/>
          <a:p>
            <a:endParaRPr lang="es-VE"/>
          </a:p>
        </p:txBody>
      </p:sp>
      <p:sp>
        <p:nvSpPr>
          <p:cNvPr id="4" name="Slide Number Placeholder 3"/>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3492482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92480" y="1524000"/>
            <a:ext cx="4114800" cy="1600200"/>
          </a:xfrm>
        </p:spPr>
        <p:txBody>
          <a:bodyPr anchor="b"/>
          <a:lstStyle>
            <a:lvl1pPr algn="l">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1600" y="746760"/>
            <a:ext cx="6217920" cy="5516880"/>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792480" y="3124200"/>
            <a:ext cx="41148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6" name="Footer Placeholder 5"/>
          <p:cNvSpPr>
            <a:spLocks noGrp="1"/>
          </p:cNvSpPr>
          <p:nvPr>
            <p:ph type="ftr" sz="quarter" idx="11"/>
          </p:nvPr>
        </p:nvSpPr>
        <p:spPr/>
        <p:txBody>
          <a:bodyPr/>
          <a:lstStyle/>
          <a:p>
            <a:endParaRPr lang="es-VE"/>
          </a:p>
        </p:txBody>
      </p:sp>
      <p:sp>
        <p:nvSpPr>
          <p:cNvPr id="7" name="Slide Number Placeholder 6"/>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667928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92480" y="1524000"/>
            <a:ext cx="5434307" cy="1600200"/>
          </a:xfrm>
        </p:spPr>
        <p:txBody>
          <a:bodyPr anchor="b"/>
          <a:lstStyle>
            <a:lvl1pPr algn="l">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503365" y="751242"/>
            <a:ext cx="4898979"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792480" y="3124200"/>
            <a:ext cx="5434307"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6" name="Footer Placeholder 5"/>
          <p:cNvSpPr>
            <a:spLocks noGrp="1"/>
          </p:cNvSpPr>
          <p:nvPr>
            <p:ph type="ftr" sz="quarter" idx="11"/>
          </p:nvPr>
        </p:nvSpPr>
        <p:spPr/>
        <p:txBody>
          <a:bodyPr/>
          <a:lstStyle/>
          <a:p>
            <a:endParaRPr lang="es-VE"/>
          </a:p>
        </p:txBody>
      </p:sp>
      <p:sp>
        <p:nvSpPr>
          <p:cNvPr id="7" name="Slide Number Placeholder 6"/>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3006397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92473" y="4697362"/>
            <a:ext cx="10608643" cy="819355"/>
          </a:xfrm>
        </p:spPr>
        <p:txBody>
          <a:bodyPr anchor="b"/>
          <a:lstStyle>
            <a:lvl1pPr algn="l">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92473" y="977035"/>
            <a:ext cx="10600347"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792480" y="5516716"/>
            <a:ext cx="1060704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6" name="Footer Placeholder 5"/>
          <p:cNvSpPr>
            <a:spLocks noGrp="1"/>
          </p:cNvSpPr>
          <p:nvPr>
            <p:ph type="ftr" sz="quarter" idx="11"/>
          </p:nvPr>
        </p:nvSpPr>
        <p:spPr/>
        <p:txBody>
          <a:bodyPr/>
          <a:lstStyle/>
          <a:p>
            <a:endParaRPr lang="es-VE"/>
          </a:p>
        </p:txBody>
      </p:sp>
      <p:sp>
        <p:nvSpPr>
          <p:cNvPr id="7" name="Slide Number Placeholder 6"/>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4030670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12192000" cy="1862138"/>
          </a:xfrm>
          <a:prstGeom prst="rect">
            <a:avLst/>
          </a:prstGeom>
        </p:spPr>
      </p:pic>
      <p:sp>
        <p:nvSpPr>
          <p:cNvPr id="2" name="Title 1"/>
          <p:cNvSpPr>
            <a:spLocks noGrp="1"/>
          </p:cNvSpPr>
          <p:nvPr>
            <p:ph type="title"/>
          </p:nvPr>
        </p:nvSpPr>
        <p:spPr>
          <a:xfrm>
            <a:off x="792480" y="753534"/>
            <a:ext cx="10607040" cy="2802467"/>
          </a:xfrm>
        </p:spPr>
        <p:txBody>
          <a:bodyPr anchor="ctr"/>
          <a:lstStyle>
            <a:lvl1pPr algn="l">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4400" y="3649134"/>
            <a:ext cx="103632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416235" y="381002"/>
            <a:ext cx="2910840" cy="365125"/>
          </a:xfrm>
        </p:spPr>
        <p:txBody>
          <a:bodyPr/>
          <a:lstStyle>
            <a:lvl1pPr algn="r">
              <a:defRPr/>
            </a:lvl1pPr>
          </a:lstStyle>
          <a:p>
            <a:fld id="{0652145D-8D62-459A-AC86-A6D979EFCCFB}" type="datetimeFigureOut">
              <a:rPr lang="es-VE" smtClean="0"/>
              <a:pPr/>
              <a:t>20/03/2024</a:t>
            </a:fld>
            <a:endParaRPr lang="es-VE"/>
          </a:p>
        </p:txBody>
      </p:sp>
      <p:sp>
        <p:nvSpPr>
          <p:cNvPr id="6" name="Footer Placeholder 5"/>
          <p:cNvSpPr>
            <a:spLocks noGrp="1"/>
          </p:cNvSpPr>
          <p:nvPr>
            <p:ph type="ftr" sz="quarter" idx="11"/>
          </p:nvPr>
        </p:nvSpPr>
        <p:spPr>
          <a:xfrm>
            <a:off x="792480" y="381002"/>
            <a:ext cx="6440875" cy="365125"/>
          </a:xfrm>
        </p:spPr>
        <p:txBody>
          <a:bodyPr/>
          <a:lstStyle/>
          <a:p>
            <a:endParaRPr lang="es-VE"/>
          </a:p>
        </p:txBody>
      </p:sp>
      <p:sp>
        <p:nvSpPr>
          <p:cNvPr id="7" name="Slide Number Placeholder 6"/>
          <p:cNvSpPr>
            <a:spLocks noGrp="1"/>
          </p:cNvSpPr>
          <p:nvPr>
            <p:ph type="sldNum" sz="quarter" idx="12"/>
          </p:nvPr>
        </p:nvSpPr>
        <p:spPr>
          <a:xfrm>
            <a:off x="10509955" y="381002"/>
            <a:ext cx="889565" cy="365125"/>
          </a:xfrm>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42393528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12192000" cy="1862138"/>
          </a:xfrm>
          <a:prstGeom prst="rect">
            <a:avLst/>
          </a:prstGeom>
        </p:spPr>
      </p:pic>
      <p:sp>
        <p:nvSpPr>
          <p:cNvPr id="2" name="Title 1"/>
          <p:cNvSpPr>
            <a:spLocks noGrp="1"/>
          </p:cNvSpPr>
          <p:nvPr>
            <p:ph type="title"/>
          </p:nvPr>
        </p:nvSpPr>
        <p:spPr>
          <a:xfrm>
            <a:off x="1024468" y="753534"/>
            <a:ext cx="10151533" cy="2756234"/>
          </a:xfrm>
        </p:spPr>
        <p:txBody>
          <a:bodyPr anchor="ctr"/>
          <a:lstStyle>
            <a:lvl1pPr algn="l">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303865" y="3509768"/>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4" name="Text Placeholder 3"/>
          <p:cNvSpPr>
            <a:spLocks noGrp="1"/>
          </p:cNvSpPr>
          <p:nvPr>
            <p:ph type="body" sz="half" idx="2"/>
          </p:nvPr>
        </p:nvSpPr>
        <p:spPr>
          <a:xfrm>
            <a:off x="914400" y="4174598"/>
            <a:ext cx="10371669"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416235" y="381002"/>
            <a:ext cx="2910840" cy="365125"/>
          </a:xfrm>
        </p:spPr>
        <p:txBody>
          <a:bodyPr/>
          <a:lstStyle>
            <a:lvl1pPr algn="r">
              <a:defRPr/>
            </a:lvl1pPr>
          </a:lstStyle>
          <a:p>
            <a:fld id="{0652145D-8D62-459A-AC86-A6D979EFCCFB}" type="datetimeFigureOut">
              <a:rPr lang="es-VE" smtClean="0"/>
              <a:pPr/>
              <a:t>20/03/2024</a:t>
            </a:fld>
            <a:endParaRPr lang="es-VE"/>
          </a:p>
        </p:txBody>
      </p:sp>
      <p:sp>
        <p:nvSpPr>
          <p:cNvPr id="6" name="Footer Placeholder 5"/>
          <p:cNvSpPr>
            <a:spLocks noGrp="1"/>
          </p:cNvSpPr>
          <p:nvPr>
            <p:ph type="ftr" sz="quarter" idx="11"/>
          </p:nvPr>
        </p:nvSpPr>
        <p:spPr>
          <a:xfrm>
            <a:off x="792480" y="379439"/>
            <a:ext cx="6440875" cy="365125"/>
          </a:xfrm>
        </p:spPr>
        <p:txBody>
          <a:bodyPr/>
          <a:lstStyle/>
          <a:p>
            <a:endParaRPr lang="es-VE"/>
          </a:p>
        </p:txBody>
      </p:sp>
      <p:sp>
        <p:nvSpPr>
          <p:cNvPr id="7" name="Slide Number Placeholder 6"/>
          <p:cNvSpPr>
            <a:spLocks noGrp="1"/>
          </p:cNvSpPr>
          <p:nvPr>
            <p:ph type="sldNum" sz="quarter" idx="12"/>
          </p:nvPr>
        </p:nvSpPr>
        <p:spPr>
          <a:xfrm>
            <a:off x="10509955" y="381002"/>
            <a:ext cx="889565" cy="365125"/>
          </a:xfrm>
        </p:spPr>
        <p:txBody>
          <a:bodyPr/>
          <a:lstStyle/>
          <a:p>
            <a:fld id="{068BB1CC-BC0B-4DAF-B1AE-3B42D47AE3DE}" type="slidenum">
              <a:rPr lang="es-VE" smtClean="0"/>
              <a:pPr/>
              <a:t>‹#›</a:t>
            </a:fld>
            <a:endParaRPr lang="es-VE"/>
          </a:p>
        </p:txBody>
      </p:sp>
      <p:sp>
        <p:nvSpPr>
          <p:cNvPr id="13" name="TextBox 12"/>
          <p:cNvSpPr txBox="1"/>
          <p:nvPr/>
        </p:nvSpPr>
        <p:spPr>
          <a:xfrm>
            <a:off x="308611" y="80772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862311" y="302133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479550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12192000" cy="1862138"/>
          </a:xfrm>
          <a:prstGeom prst="rect">
            <a:avLst/>
          </a:prstGeom>
        </p:spPr>
      </p:pic>
      <p:sp>
        <p:nvSpPr>
          <p:cNvPr id="2" name="Title 1"/>
          <p:cNvSpPr>
            <a:spLocks noGrp="1"/>
          </p:cNvSpPr>
          <p:nvPr>
            <p:ph type="title"/>
          </p:nvPr>
        </p:nvSpPr>
        <p:spPr>
          <a:xfrm>
            <a:off x="914400" y="1124703"/>
            <a:ext cx="10366376" cy="2511835"/>
          </a:xfrm>
        </p:spPr>
        <p:txBody>
          <a:bodyPr anchor="b"/>
          <a:lstStyle>
            <a:lvl1pPr algn="l">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4389" y="3648317"/>
            <a:ext cx="10364811"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416235" y="378885"/>
            <a:ext cx="2910840" cy="365125"/>
          </a:xfrm>
        </p:spPr>
        <p:txBody>
          <a:bodyPr/>
          <a:lstStyle>
            <a:lvl1pPr algn="r">
              <a:defRPr/>
            </a:lvl1pPr>
          </a:lstStyle>
          <a:p>
            <a:fld id="{0652145D-8D62-459A-AC86-A6D979EFCCFB}" type="datetimeFigureOut">
              <a:rPr lang="es-VE" smtClean="0"/>
              <a:pPr/>
              <a:t>20/03/2024</a:t>
            </a:fld>
            <a:endParaRPr lang="es-VE"/>
          </a:p>
        </p:txBody>
      </p:sp>
      <p:sp>
        <p:nvSpPr>
          <p:cNvPr id="6" name="Footer Placeholder 5"/>
          <p:cNvSpPr>
            <a:spLocks noGrp="1"/>
          </p:cNvSpPr>
          <p:nvPr>
            <p:ph type="ftr" sz="quarter" idx="11"/>
          </p:nvPr>
        </p:nvSpPr>
        <p:spPr>
          <a:xfrm>
            <a:off x="792480" y="378885"/>
            <a:ext cx="6440875" cy="365125"/>
          </a:xfrm>
        </p:spPr>
        <p:txBody>
          <a:bodyPr/>
          <a:lstStyle/>
          <a:p>
            <a:endParaRPr lang="es-VE"/>
          </a:p>
        </p:txBody>
      </p:sp>
      <p:sp>
        <p:nvSpPr>
          <p:cNvPr id="7" name="Slide Number Placeholder 6"/>
          <p:cNvSpPr>
            <a:spLocks noGrp="1"/>
          </p:cNvSpPr>
          <p:nvPr>
            <p:ph type="sldNum" sz="quarter" idx="12"/>
          </p:nvPr>
        </p:nvSpPr>
        <p:spPr>
          <a:xfrm>
            <a:off x="10509955" y="381002"/>
            <a:ext cx="889565" cy="365125"/>
          </a:xfrm>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2643249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2895602" y="762001"/>
            <a:ext cx="8503919" cy="1303867"/>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792481" y="2202080"/>
            <a:ext cx="341376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8" name="Text Placeholder 3"/>
          <p:cNvSpPr>
            <a:spLocks noGrp="1"/>
          </p:cNvSpPr>
          <p:nvPr>
            <p:ph type="body" sz="half" idx="15"/>
          </p:nvPr>
        </p:nvSpPr>
        <p:spPr>
          <a:xfrm>
            <a:off x="792480" y="2904565"/>
            <a:ext cx="341376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9" name="Text Placeholder 4"/>
          <p:cNvSpPr>
            <a:spLocks noGrp="1"/>
          </p:cNvSpPr>
          <p:nvPr>
            <p:ph type="body" sz="quarter" idx="3"/>
          </p:nvPr>
        </p:nvSpPr>
        <p:spPr>
          <a:xfrm>
            <a:off x="4402983" y="2201333"/>
            <a:ext cx="341376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0" name="Text Placeholder 3"/>
          <p:cNvSpPr>
            <a:spLocks noGrp="1"/>
          </p:cNvSpPr>
          <p:nvPr>
            <p:ph type="body" sz="half" idx="16"/>
          </p:nvPr>
        </p:nvSpPr>
        <p:spPr>
          <a:xfrm>
            <a:off x="4401041" y="2904068"/>
            <a:ext cx="341376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1" name="Text Placeholder 4"/>
          <p:cNvSpPr>
            <a:spLocks noGrp="1"/>
          </p:cNvSpPr>
          <p:nvPr>
            <p:ph type="body" sz="quarter" idx="13"/>
          </p:nvPr>
        </p:nvSpPr>
        <p:spPr>
          <a:xfrm>
            <a:off x="7985759" y="2192866"/>
            <a:ext cx="341376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Text Placeholder 3"/>
          <p:cNvSpPr>
            <a:spLocks noGrp="1"/>
          </p:cNvSpPr>
          <p:nvPr>
            <p:ph type="body" sz="half" idx="17"/>
          </p:nvPr>
        </p:nvSpPr>
        <p:spPr>
          <a:xfrm>
            <a:off x="7985760" y="2904565"/>
            <a:ext cx="341376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4" name="Footer Placeholder 3"/>
          <p:cNvSpPr>
            <a:spLocks noGrp="1"/>
          </p:cNvSpPr>
          <p:nvPr>
            <p:ph type="ftr" sz="quarter" idx="11"/>
          </p:nvPr>
        </p:nvSpPr>
        <p:spPr/>
        <p:txBody>
          <a:bodyPr/>
          <a:lstStyle/>
          <a:p>
            <a:endParaRPr lang="es-VE"/>
          </a:p>
        </p:txBody>
      </p:sp>
      <p:sp>
        <p:nvSpPr>
          <p:cNvPr id="5" name="Slide Number Placeholder 4"/>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6769955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2895603" y="762000"/>
            <a:ext cx="8509312" cy="1295400"/>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792480" y="4113341"/>
            <a:ext cx="341376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Picture Placeholder 2"/>
          <p:cNvSpPr>
            <a:spLocks noGrp="1" noChangeAspect="1"/>
          </p:cNvSpPr>
          <p:nvPr>
            <p:ph type="pic" idx="15"/>
          </p:nvPr>
        </p:nvSpPr>
        <p:spPr>
          <a:xfrm>
            <a:off x="792480" y="2331720"/>
            <a:ext cx="341376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792480" y="4796104"/>
            <a:ext cx="341376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2" name="Text Placeholder 4"/>
          <p:cNvSpPr>
            <a:spLocks noGrp="1"/>
          </p:cNvSpPr>
          <p:nvPr>
            <p:ph type="body" sz="quarter" idx="3"/>
          </p:nvPr>
        </p:nvSpPr>
        <p:spPr>
          <a:xfrm>
            <a:off x="4389164" y="4113341"/>
            <a:ext cx="341376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Picture Placeholder 2"/>
          <p:cNvSpPr>
            <a:spLocks noGrp="1" noChangeAspect="1"/>
          </p:cNvSpPr>
          <p:nvPr>
            <p:ph type="pic" idx="21"/>
          </p:nvPr>
        </p:nvSpPr>
        <p:spPr>
          <a:xfrm>
            <a:off x="4389163" y="2331720"/>
            <a:ext cx="341376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387811" y="4796103"/>
            <a:ext cx="341376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5" name="Text Placeholder 4"/>
          <p:cNvSpPr>
            <a:spLocks noGrp="1"/>
          </p:cNvSpPr>
          <p:nvPr>
            <p:ph type="body" sz="quarter" idx="13"/>
          </p:nvPr>
        </p:nvSpPr>
        <p:spPr>
          <a:xfrm>
            <a:off x="7991153" y="4113341"/>
            <a:ext cx="341376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6" name="Picture Placeholder 2"/>
          <p:cNvSpPr>
            <a:spLocks noGrp="1" noChangeAspect="1"/>
          </p:cNvSpPr>
          <p:nvPr>
            <p:ph type="pic" idx="22"/>
          </p:nvPr>
        </p:nvSpPr>
        <p:spPr>
          <a:xfrm>
            <a:off x="7991152" y="2331722"/>
            <a:ext cx="341376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7991029" y="4796101"/>
            <a:ext cx="341376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4" name="Footer Placeholder 3"/>
          <p:cNvSpPr>
            <a:spLocks noGrp="1"/>
          </p:cNvSpPr>
          <p:nvPr>
            <p:ph type="ftr" sz="quarter" idx="11"/>
          </p:nvPr>
        </p:nvSpPr>
        <p:spPr/>
        <p:txBody>
          <a:bodyPr/>
          <a:lstStyle/>
          <a:p>
            <a:endParaRPr lang="es-VE"/>
          </a:p>
        </p:txBody>
      </p:sp>
      <p:sp>
        <p:nvSpPr>
          <p:cNvPr id="5" name="Slide Number Placeholder 4"/>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34965699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792480" y="2194560"/>
            <a:ext cx="10607040" cy="406908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5" name="Footer Placeholder 4"/>
          <p:cNvSpPr>
            <a:spLocks noGrp="1"/>
          </p:cNvSpPr>
          <p:nvPr>
            <p:ph type="ftr" sz="quarter" idx="11"/>
          </p:nvPr>
        </p:nvSpPr>
        <p:spPr/>
        <p:txBody>
          <a:bodyPr/>
          <a:lstStyle/>
          <a:p>
            <a:endParaRPr lang="es-VE"/>
          </a:p>
        </p:txBody>
      </p:sp>
      <p:sp>
        <p:nvSpPr>
          <p:cNvPr id="6" name="Slide Number Placeholder 5"/>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3325121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12192000" cy="1862138"/>
          </a:xfrm>
          <a:prstGeom prst="rect">
            <a:avLst/>
          </a:prstGeom>
        </p:spPr>
      </p:pic>
      <p:sp>
        <p:nvSpPr>
          <p:cNvPr id="2" name="Vertical Title 1"/>
          <p:cNvSpPr>
            <a:spLocks noGrp="1"/>
          </p:cNvSpPr>
          <p:nvPr>
            <p:ph type="title" orient="vert"/>
          </p:nvPr>
        </p:nvSpPr>
        <p:spPr>
          <a:xfrm>
            <a:off x="9342120" y="747184"/>
            <a:ext cx="2057400" cy="4248675"/>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792481" y="746126"/>
            <a:ext cx="8370713" cy="4249732"/>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7416235" y="381002"/>
            <a:ext cx="2910840" cy="365125"/>
          </a:xfrm>
        </p:spPr>
        <p:txBody>
          <a:bodyPr/>
          <a:lstStyle>
            <a:lvl1pPr algn="r">
              <a:defRPr/>
            </a:lvl1pPr>
          </a:lstStyle>
          <a:p>
            <a:fld id="{0652145D-8D62-459A-AC86-A6D979EFCCFB}" type="datetimeFigureOut">
              <a:rPr lang="es-VE" smtClean="0"/>
              <a:pPr/>
              <a:t>20/03/2024</a:t>
            </a:fld>
            <a:endParaRPr lang="es-VE"/>
          </a:p>
        </p:txBody>
      </p:sp>
      <p:sp>
        <p:nvSpPr>
          <p:cNvPr id="5" name="Footer Placeholder 4"/>
          <p:cNvSpPr>
            <a:spLocks noGrp="1"/>
          </p:cNvSpPr>
          <p:nvPr>
            <p:ph type="ftr" sz="quarter" idx="11"/>
          </p:nvPr>
        </p:nvSpPr>
        <p:spPr>
          <a:xfrm>
            <a:off x="792480" y="381002"/>
            <a:ext cx="6440875" cy="365125"/>
          </a:xfrm>
        </p:spPr>
        <p:txBody>
          <a:bodyPr/>
          <a:lstStyle/>
          <a:p>
            <a:endParaRPr lang="es-VE"/>
          </a:p>
        </p:txBody>
      </p:sp>
      <p:sp>
        <p:nvSpPr>
          <p:cNvPr id="6" name="Slide Number Placeholder 5"/>
          <p:cNvSpPr>
            <a:spLocks noGrp="1"/>
          </p:cNvSpPr>
          <p:nvPr>
            <p:ph type="sldNum" sz="quarter" idx="12"/>
          </p:nvPr>
        </p:nvSpPr>
        <p:spPr>
          <a:xfrm>
            <a:off x="10509955" y="381002"/>
            <a:ext cx="889565" cy="365125"/>
          </a:xfrm>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3107442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081088"/>
          </a:xfrm>
          <a:prstGeom prst="rect">
            <a:avLst/>
          </a:prstGeom>
        </p:spPr>
      </p:pic>
      <p:sp>
        <p:nvSpPr>
          <p:cNvPr id="2" name="Title Placeholder 1"/>
          <p:cNvSpPr>
            <a:spLocks noGrp="1"/>
          </p:cNvSpPr>
          <p:nvPr>
            <p:ph type="title"/>
          </p:nvPr>
        </p:nvSpPr>
        <p:spPr>
          <a:xfrm>
            <a:off x="2895600" y="764373"/>
            <a:ext cx="8503920" cy="1293028"/>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92480" y="2194560"/>
            <a:ext cx="10607040" cy="406908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549640" y="6356352"/>
            <a:ext cx="284988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652145D-8D62-459A-AC86-A6D979EFCCFB}" type="datetimeFigureOut">
              <a:rPr lang="es-VE" smtClean="0"/>
              <a:pPr/>
              <a:t>20/03/2024</a:t>
            </a:fld>
            <a:endParaRPr lang="es-VE"/>
          </a:p>
        </p:txBody>
      </p:sp>
      <p:sp>
        <p:nvSpPr>
          <p:cNvPr id="5" name="Footer Placeholder 4"/>
          <p:cNvSpPr>
            <a:spLocks noGrp="1"/>
          </p:cNvSpPr>
          <p:nvPr>
            <p:ph type="ftr" sz="quarter" idx="3"/>
          </p:nvPr>
        </p:nvSpPr>
        <p:spPr>
          <a:xfrm>
            <a:off x="792480" y="6355847"/>
            <a:ext cx="757428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s-VE"/>
          </a:p>
        </p:txBody>
      </p:sp>
      <p:sp>
        <p:nvSpPr>
          <p:cNvPr id="6" name="Slide Number Placeholder 5"/>
          <p:cNvSpPr>
            <a:spLocks noGrp="1"/>
          </p:cNvSpPr>
          <p:nvPr>
            <p:ph type="sldNum" sz="quarter" idx="4"/>
          </p:nvPr>
        </p:nvSpPr>
        <p:spPr>
          <a:xfrm>
            <a:off x="8763000" y="381002"/>
            <a:ext cx="263652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68BB1CC-BC0B-4DAF-B1AE-3B42D47AE3DE}" type="slidenum">
              <a:rPr lang="es-VE" smtClean="0"/>
              <a:pPr/>
              <a:t>‹#›</a:t>
            </a:fld>
            <a:endParaRPr lang="es-VE"/>
          </a:p>
        </p:txBody>
      </p:sp>
    </p:spTree>
    <p:extLst>
      <p:ext uri="{BB962C8B-B14F-4D97-AF65-F5344CB8AC3E}">
        <p14:creationId xmlns:p14="http://schemas.microsoft.com/office/powerpoint/2010/main" val="4231140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slow" p14:dur="2500">
        <p:cover/>
      </p:transition>
    </mc:Choice>
    <mc:Fallback xmlns="">
      <p:transition spd="slow">
        <p:cover/>
      </p:transition>
    </mc:Fallback>
  </mc:AlternateConten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73CB4BBA-41C7-EF06-788E-37459C4715C2}"/>
              </a:ext>
            </a:extLst>
          </p:cNvPr>
          <p:cNvPicPr>
            <a:picLocks noChangeAspect="1"/>
          </p:cNvPicPr>
          <p:nvPr/>
        </p:nvPicPr>
        <p:blipFill>
          <a:blip r:embed="rId3"/>
          <a:stretch>
            <a:fillRect/>
          </a:stretch>
        </p:blipFill>
        <p:spPr>
          <a:xfrm>
            <a:off x="4087906" y="607744"/>
            <a:ext cx="4510718" cy="5967867"/>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968188" y="470646"/>
          <a:ext cx="9518527" cy="6030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lecha: a la derecha con bandas 1">
            <a:extLst>
              <a:ext uri="{FF2B5EF4-FFF2-40B4-BE49-F238E27FC236}">
                <a16:creationId xmlns:a16="http://schemas.microsoft.com/office/drawing/2014/main" id="{34E79AB6-34FB-7E47-30AA-943C0CA9A54A}"/>
              </a:ext>
            </a:extLst>
          </p:cNvPr>
          <p:cNvSpPr/>
          <p:nvPr/>
        </p:nvSpPr>
        <p:spPr>
          <a:xfrm>
            <a:off x="1521759" y="850526"/>
            <a:ext cx="9148482" cy="5156948"/>
          </a:xfrm>
          <a:prstGeom prst="stripedRigh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457200">
              <a:defRPr/>
            </a:pPr>
            <a:r>
              <a:rPr lang="es-ES" sz="8000" b="1" dirty="0">
                <a:solidFill>
                  <a:schemeClr val="bg1"/>
                </a:solidFill>
                <a:latin typeface="Edwardian Script ITC" panose="030303020407070D0804" pitchFamily="66" charset="0"/>
              </a:rPr>
              <a:t>La Salvación: El Nacimiento Espiritual</a:t>
            </a:r>
          </a:p>
        </p:txBody>
      </p:sp>
      <p:grpSp>
        <p:nvGrpSpPr>
          <p:cNvPr id="4" name="Grupo 3">
            <a:extLst>
              <a:ext uri="{FF2B5EF4-FFF2-40B4-BE49-F238E27FC236}">
                <a16:creationId xmlns:a16="http://schemas.microsoft.com/office/drawing/2014/main" id="{83CCCC2B-B5AA-BDC1-3A57-F9E9B4978FD4}"/>
              </a:ext>
            </a:extLst>
          </p:cNvPr>
          <p:cNvGrpSpPr/>
          <p:nvPr/>
        </p:nvGrpSpPr>
        <p:grpSpPr>
          <a:xfrm>
            <a:off x="1425389" y="470646"/>
            <a:ext cx="5567082" cy="1081403"/>
            <a:chOff x="1586760" y="440988"/>
            <a:chExt cx="8153404" cy="1081403"/>
          </a:xfrm>
          <a:scene3d>
            <a:camera prst="orthographicFront">
              <a:rot lat="0" lon="0" rev="0"/>
            </a:camera>
            <a:lightRig rig="contrasting" dir="t">
              <a:rot lat="0" lon="0" rev="1200000"/>
            </a:lightRig>
          </a:scene3d>
        </p:grpSpPr>
        <p:sp>
          <p:nvSpPr>
            <p:cNvPr id="5" name="Rectángulo: esquinas redondeadas 4">
              <a:extLst>
                <a:ext uri="{FF2B5EF4-FFF2-40B4-BE49-F238E27FC236}">
                  <a16:creationId xmlns:a16="http://schemas.microsoft.com/office/drawing/2014/main" id="{878DB1C6-D592-8A9C-B638-3742D5CF9A79}"/>
                </a:ext>
              </a:extLst>
            </p:cNvPr>
            <p:cNvSpPr/>
            <p:nvPr/>
          </p:nvSpPr>
          <p:spPr>
            <a:xfrm>
              <a:off x="1586760" y="440988"/>
              <a:ext cx="8153404" cy="1081403"/>
            </a:xfrm>
            <a:prstGeom prst="roundRect">
              <a:avLst/>
            </a:prstGeom>
            <a:blipFill rotWithShape="0">
              <a:blip r:embed="rId8"/>
              <a:tile tx="0" ty="0" sx="100000" sy="100000" flip="none" algn="tl"/>
            </a:blipFill>
            <a:ln w="76200">
              <a:solidFill>
                <a:schemeClr val="tx2">
                  <a:lumMod val="10000"/>
                </a:schemeClr>
              </a:solidFill>
            </a:ln>
            <a:sp3d z="300000" contourW="19050" prstMaterial="metal">
              <a:bevelT w="88900" h="203200"/>
              <a:bevelB w="165100" h="254000"/>
            </a:sp3d>
          </p:spPr>
          <p:style>
            <a:lnRef idx="0">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6" name="Rectángulo: esquinas redondeadas 4">
              <a:extLst>
                <a:ext uri="{FF2B5EF4-FFF2-40B4-BE49-F238E27FC236}">
                  <a16:creationId xmlns:a16="http://schemas.microsoft.com/office/drawing/2014/main" id="{D6185AEB-0F39-7D77-32AF-23534D84DC31}"/>
                </a:ext>
              </a:extLst>
            </p:cNvPr>
            <p:cNvSpPr txBox="1"/>
            <p:nvPr/>
          </p:nvSpPr>
          <p:spPr>
            <a:xfrm>
              <a:off x="1639550" y="493778"/>
              <a:ext cx="8047824" cy="975823"/>
            </a:xfrm>
            <a:prstGeom prst="rect">
              <a:avLst/>
            </a:prstGeom>
            <a:sp3d z="3000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0" tIns="304800" rIns="304800" bIns="304800" numCol="1" spcCol="1270" anchor="ctr" anchorCtr="0">
              <a:noAutofit/>
            </a:bodyPr>
            <a:lstStyle/>
            <a:p>
              <a:pPr marL="0" marR="0" lvl="0" indent="0" algn="ctr" defTabSz="3556000" rtl="0" eaLnBrk="1" fontAlgn="auto" latinLnBrk="0" hangingPunct="1">
                <a:lnSpc>
                  <a:spcPct val="90000"/>
                </a:lnSpc>
                <a:spcBef>
                  <a:spcPct val="0"/>
                </a:spcBef>
                <a:spcAft>
                  <a:spcPct val="35000"/>
                </a:spcAft>
                <a:buClrTx/>
                <a:buSzTx/>
                <a:buFontTx/>
                <a:buNone/>
                <a:tabLst/>
                <a:defRPr/>
              </a:pPr>
              <a:r>
                <a:rPr kumimoji="0" lang="es-PA" sz="8000" b="1" i="1" u="none" strike="noStrike" kern="1200" cap="none" spc="0" normalizeH="0" baseline="0" noProof="0" dirty="0">
                  <a:ln>
                    <a:solidFill>
                      <a:sysClr val="windowText" lastClr="000000"/>
                    </a:solidFill>
                  </a:ln>
                  <a:solidFill>
                    <a:prstClr val="white"/>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Lección 5</a:t>
              </a:r>
              <a:endParaRPr kumimoji="0" lang="es-VE" sz="8000" b="1" i="1" u="none" strike="noStrike" kern="1200" cap="none" spc="0" normalizeH="0" baseline="0" noProof="0" dirty="0">
                <a:ln>
                  <a:solidFill>
                    <a:sysClr val="windowText" lastClr="000000"/>
                  </a:solidFill>
                </a:ln>
                <a:solidFill>
                  <a:prstClr val="white"/>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grpSp>
      <p:pic>
        <p:nvPicPr>
          <p:cNvPr id="7" name="Picutre 1">
            <a:extLst>
              <a:ext uri="{FF2B5EF4-FFF2-40B4-BE49-F238E27FC236}">
                <a16:creationId xmlns:a16="http://schemas.microsoft.com/office/drawing/2014/main" id="{CD1B846D-9CB0-C099-DBE5-5B4D7E4D747D}"/>
              </a:ext>
            </a:extLst>
          </p:cNvPr>
          <p:cNvPicPr/>
          <p:nvPr/>
        </p:nvPicPr>
        <p:blipFill rotWithShape="1">
          <a:blip r:embed="rId9"/>
          <a:srcRect l="40206" b="28957"/>
          <a:stretch/>
        </p:blipFill>
        <p:spPr bwMode="auto">
          <a:xfrm>
            <a:off x="9310388" y="4965703"/>
            <a:ext cx="2719705" cy="178181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33012713"/>
      </p:ext>
    </p:extLst>
  </p:cSld>
  <p:clrMapOvr>
    <a:masterClrMapping/>
  </p:clrMapOvr>
  <p:transition spd="slow">
    <p:cover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3954" y="431072"/>
            <a:ext cx="9679577" cy="4247317"/>
          </a:xfrm>
          <a:prstGeom prst="rect">
            <a:avLst/>
          </a:prstGeom>
        </p:spPr>
        <p:txBody>
          <a:bodyPr wrap="square">
            <a:spAutoFit/>
          </a:bodyPr>
          <a:lstStyle/>
          <a:p>
            <a:pPr algn="ctr"/>
            <a:r>
              <a:rPr lang="es-ES" sz="5400" dirty="0"/>
              <a:t> </a:t>
            </a:r>
            <a:r>
              <a:rPr lang="es-ES" sz="5400" dirty="0">
                <a:latin typeface="Script MT Bold" panose="03040602040607080904" pitchFamily="66" charset="0"/>
              </a:rPr>
              <a:t>Porque por gracia sois salvos por medio de la fe; y esto no de vosotros, pues es don de Dios; no por obras, para que nadie se gloríe.</a:t>
            </a:r>
          </a:p>
          <a:p>
            <a:pPr algn="ctr"/>
            <a:r>
              <a:rPr lang="es-ES" sz="5400" dirty="0">
                <a:latin typeface="Script MT Bold" panose="03040602040607080904" pitchFamily="66" charset="0"/>
              </a:rPr>
              <a:t>Efesios 2:8-9</a:t>
            </a:r>
          </a:p>
        </p:txBody>
      </p:sp>
      <p:pic>
        <p:nvPicPr>
          <p:cNvPr id="3" name="Picutre 1">
            <a:extLst>
              <a:ext uri="{FF2B5EF4-FFF2-40B4-BE49-F238E27FC236}">
                <a16:creationId xmlns:a16="http://schemas.microsoft.com/office/drawing/2014/main" id="{CD1B846D-9CB0-C099-DBE5-5B4D7E4D747D}"/>
              </a:ext>
            </a:extLst>
          </p:cNvPr>
          <p:cNvPicPr/>
          <p:nvPr/>
        </p:nvPicPr>
        <p:blipFill rotWithShape="1">
          <a:blip r:embed="rId2"/>
          <a:srcRect l="40206" b="28957"/>
          <a:stretch/>
        </p:blipFill>
        <p:spPr bwMode="auto">
          <a:xfrm>
            <a:off x="7289074" y="3827417"/>
            <a:ext cx="4902926" cy="292009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39086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20830798">
            <a:off x="418140" y="829666"/>
            <a:ext cx="11059885" cy="501675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80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SEGÚN LA PALABRA DE DIOS, ¿EN QUÉ CONDICIÓN NOS ENCONTRAMOS ?</a:t>
            </a:r>
            <a:endParaRPr kumimoji="0" lang="es-ES" sz="7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4036306438"/>
      </p:ext>
    </p:extLst>
  </p:cSld>
  <p:clrMapOvr>
    <a:masterClrMapping/>
  </p:clrMapOvr>
  <p:transition spd="slow">
    <p:newsfla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4106" y="171502"/>
            <a:ext cx="11241740" cy="2308324"/>
          </a:xfrm>
          <a:prstGeom prst="rect">
            <a:avLst/>
          </a:prstGeom>
        </p:spPr>
        <p:txBody>
          <a:bodyPr wrap="square">
            <a:spAutoFit/>
          </a:bodyPr>
          <a:lstStyle/>
          <a:p>
            <a:pPr lvl="0" algn="ctr" defTabSz="457200"/>
            <a:r>
              <a:rPr lang="es-ES" sz="4800" dirty="0">
                <a:solidFill>
                  <a:prstClr val="white"/>
                </a:solidFill>
                <a:latin typeface="Times New Roman" pitchFamily="18" charset="0"/>
                <a:ea typeface="Times New Roman" pitchFamily="18" charset="0"/>
                <a:cs typeface="Times New Roman" pitchFamily="18" charset="0"/>
              </a:rPr>
              <a:t>Si un hombre estuviera naufragando sin salvavidas en alta mar a punto de ahogarse, </a:t>
            </a:r>
            <a:endParaRPr lang="es-ES" sz="4800" dirty="0" smtClean="0">
              <a:solidFill>
                <a:prstClr val="white"/>
              </a:solidFill>
              <a:latin typeface="Times New Roman" pitchFamily="18" charset="0"/>
              <a:ea typeface="Times New Roman" pitchFamily="18" charset="0"/>
              <a:cs typeface="Times New Roman" pitchFamily="18" charset="0"/>
            </a:endParaRPr>
          </a:p>
          <a:p>
            <a:pPr lvl="0" algn="ctr" defTabSz="457200"/>
            <a:r>
              <a:rPr lang="es-ES" sz="4800" dirty="0" smtClean="0">
                <a:solidFill>
                  <a:prstClr val="white"/>
                </a:solidFill>
                <a:latin typeface="Times New Roman" pitchFamily="18" charset="0"/>
                <a:ea typeface="Times New Roman" pitchFamily="18" charset="0"/>
                <a:cs typeface="Times New Roman" pitchFamily="18" charset="0"/>
              </a:rPr>
              <a:t>¿</a:t>
            </a:r>
            <a:r>
              <a:rPr lang="es-ES" sz="4800" dirty="0">
                <a:solidFill>
                  <a:prstClr val="white"/>
                </a:solidFill>
                <a:latin typeface="Times New Roman" pitchFamily="18" charset="0"/>
                <a:ea typeface="Times New Roman" pitchFamily="18" charset="0"/>
                <a:cs typeface="Times New Roman" pitchFamily="18" charset="0"/>
              </a:rPr>
              <a:t>qué necesitaría? </a:t>
            </a:r>
          </a:p>
        </p:txBody>
      </p:sp>
      <p:pic>
        <p:nvPicPr>
          <p:cNvPr id="3" name="Imagen 2">
            <a:extLst>
              <a:ext uri="{FF2B5EF4-FFF2-40B4-BE49-F238E27FC236}">
                <a16:creationId xmlns:a16="http://schemas.microsoft.com/office/drawing/2014/main" id="{363A860D-ABA2-F736-B20F-DF6E60C524DD}"/>
              </a:ext>
            </a:extLst>
          </p:cNvPr>
          <p:cNvPicPr>
            <a:picLocks noChangeAspect="1"/>
          </p:cNvPicPr>
          <p:nvPr/>
        </p:nvPicPr>
        <p:blipFill>
          <a:blip r:embed="rId2"/>
          <a:stretch>
            <a:fillRect/>
          </a:stretch>
        </p:blipFill>
        <p:spPr>
          <a:xfrm>
            <a:off x="548640" y="2568388"/>
            <a:ext cx="11047206" cy="4103874"/>
          </a:xfrm>
          <a:prstGeom prst="rect">
            <a:avLst/>
          </a:prstGeom>
          <a:ln>
            <a:noFill/>
          </a:ln>
          <a:effectLst>
            <a:softEdge rad="112500"/>
          </a:effectLst>
        </p:spPr>
      </p:pic>
    </p:spTree>
    <p:extLst>
      <p:ext uri="{BB962C8B-B14F-4D97-AF65-F5344CB8AC3E}">
        <p14:creationId xmlns:p14="http://schemas.microsoft.com/office/powerpoint/2010/main" val="4184266950"/>
      </p:ext>
    </p:extLst>
  </p:cSld>
  <p:clrMapOvr>
    <a:masterClrMapping/>
  </p:clrMapOvr>
  <p:transition spd="slow">
    <p:strips dir="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A7D4D2-3455-D009-10B3-5EA43EB06D6F}"/>
              </a:ext>
            </a:extLst>
          </p:cNvPr>
          <p:cNvSpPr>
            <a:spLocks noGrp="1"/>
          </p:cNvSpPr>
          <p:nvPr>
            <p:ph type="title"/>
          </p:nvPr>
        </p:nvSpPr>
        <p:spPr>
          <a:xfrm>
            <a:off x="207818" y="337203"/>
            <a:ext cx="11197097" cy="1720197"/>
          </a:xfrm>
        </p:spPr>
        <p:txBody>
          <a:bodyPr>
            <a:normAutofit fontScale="90000"/>
          </a:bodyPr>
          <a:lstStyle/>
          <a:p>
            <a:pPr algn="ctr"/>
            <a:r>
              <a:rPr lang="es-ES" b="1" dirty="0"/>
              <a:t>¿Esperaría algunas palabras de aliento, mejor trabajo, más dinero, un carro nuevo, una casa mejor o un doctor? </a:t>
            </a:r>
            <a:endParaRPr lang="es-PA" b="1" dirty="0"/>
          </a:p>
        </p:txBody>
      </p:sp>
      <p:pic>
        <p:nvPicPr>
          <p:cNvPr id="12" name="Marcador de posición de imagen 11">
            <a:extLst>
              <a:ext uri="{FF2B5EF4-FFF2-40B4-BE49-F238E27FC236}">
                <a16:creationId xmlns:a16="http://schemas.microsoft.com/office/drawing/2014/main" id="{AD806AD0-1C5D-D54C-9280-15A61AB75860}"/>
              </a:ext>
            </a:extLst>
          </p:cNvPr>
          <p:cNvPicPr>
            <a:picLocks noGrp="1" noChangeAspect="1"/>
          </p:cNvPicPr>
          <p:nvPr>
            <p:ph type="pic" idx="15"/>
          </p:nvPr>
        </p:nvPicPr>
        <p:blipFill>
          <a:blip r:embed="rId2"/>
          <a:srcRect t="16850" b="16850"/>
          <a:stretch>
            <a:fillRect/>
          </a:stretch>
        </p:blipFill>
        <p:spPr>
          <a:xfrm>
            <a:off x="65934" y="2331720"/>
            <a:ext cx="4009678" cy="1770420"/>
          </a:xfrm>
          <a:prstGeom prst="rect">
            <a:avLst/>
          </a:prstGeom>
        </p:spPr>
      </p:pic>
      <p:pic>
        <p:nvPicPr>
          <p:cNvPr id="13" name="Marcador de posición de imagen 12">
            <a:extLst>
              <a:ext uri="{FF2B5EF4-FFF2-40B4-BE49-F238E27FC236}">
                <a16:creationId xmlns:a16="http://schemas.microsoft.com/office/drawing/2014/main" id="{1F1405A8-BDE9-7DF8-1B6B-1C755E09904D}"/>
              </a:ext>
            </a:extLst>
          </p:cNvPr>
          <p:cNvPicPr>
            <a:picLocks noGrp="1" noChangeAspect="1"/>
          </p:cNvPicPr>
          <p:nvPr>
            <p:ph type="pic" idx="21"/>
          </p:nvPr>
        </p:nvPicPr>
        <p:blipFill>
          <a:blip r:embed="rId3"/>
          <a:srcRect t="16765" b="16765"/>
          <a:stretch>
            <a:fillRect/>
          </a:stretch>
        </p:blipFill>
        <p:spPr>
          <a:xfrm>
            <a:off x="4075612" y="2305796"/>
            <a:ext cx="4120103" cy="1822268"/>
          </a:xfrm>
          <a:prstGeom prst="rect">
            <a:avLst/>
          </a:prstGeom>
        </p:spPr>
      </p:pic>
      <p:sp>
        <p:nvSpPr>
          <p:cNvPr id="8" name="Marcador de texto 7">
            <a:extLst>
              <a:ext uri="{FF2B5EF4-FFF2-40B4-BE49-F238E27FC236}">
                <a16:creationId xmlns:a16="http://schemas.microsoft.com/office/drawing/2014/main" id="{FF5AE302-267A-D8E7-77E9-59B9F0D8859C}"/>
              </a:ext>
            </a:extLst>
          </p:cNvPr>
          <p:cNvSpPr>
            <a:spLocks noGrp="1"/>
          </p:cNvSpPr>
          <p:nvPr>
            <p:ph type="body" sz="half" idx="19"/>
          </p:nvPr>
        </p:nvSpPr>
        <p:spPr/>
        <p:txBody>
          <a:bodyPr/>
          <a:lstStyle/>
          <a:p>
            <a:endParaRPr lang="es-PA" dirty="0"/>
          </a:p>
        </p:txBody>
      </p:sp>
      <p:pic>
        <p:nvPicPr>
          <p:cNvPr id="14" name="Marcador de posición de imagen 13">
            <a:extLst>
              <a:ext uri="{FF2B5EF4-FFF2-40B4-BE49-F238E27FC236}">
                <a16:creationId xmlns:a16="http://schemas.microsoft.com/office/drawing/2014/main" id="{54055F50-FA2C-87F4-9101-50BB8510B999}"/>
              </a:ext>
            </a:extLst>
          </p:cNvPr>
          <p:cNvPicPr>
            <a:picLocks noGrp="1" noChangeAspect="1"/>
          </p:cNvPicPr>
          <p:nvPr>
            <p:ph type="pic" idx="22"/>
          </p:nvPr>
        </p:nvPicPr>
        <p:blipFill>
          <a:blip r:embed="rId4"/>
          <a:srcRect t="10548" b="10548"/>
          <a:stretch>
            <a:fillRect/>
          </a:stretch>
        </p:blipFill>
        <p:spPr>
          <a:xfrm>
            <a:off x="8186620" y="2331718"/>
            <a:ext cx="4005379" cy="1770421"/>
          </a:xfrm>
          <a:prstGeom prst="rect">
            <a:avLst/>
          </a:prstGeom>
        </p:spPr>
      </p:pic>
      <p:pic>
        <p:nvPicPr>
          <p:cNvPr id="17" name="Imagen 16">
            <a:extLst>
              <a:ext uri="{FF2B5EF4-FFF2-40B4-BE49-F238E27FC236}">
                <a16:creationId xmlns:a16="http://schemas.microsoft.com/office/drawing/2014/main" id="{A4436475-290A-D6C6-1A61-710256B5C67F}"/>
              </a:ext>
            </a:extLst>
          </p:cNvPr>
          <p:cNvPicPr>
            <a:picLocks noChangeAspect="1"/>
          </p:cNvPicPr>
          <p:nvPr/>
        </p:nvPicPr>
        <p:blipFill rotWithShape="1">
          <a:blip r:embed="rId5"/>
          <a:srcRect l="54966" t="1623" r="183" b="57578"/>
          <a:stretch/>
        </p:blipFill>
        <p:spPr>
          <a:xfrm>
            <a:off x="65934" y="4665138"/>
            <a:ext cx="4140306" cy="2031743"/>
          </a:xfrm>
          <a:prstGeom prst="rect">
            <a:avLst/>
          </a:prstGeom>
        </p:spPr>
      </p:pic>
      <p:pic>
        <p:nvPicPr>
          <p:cNvPr id="19" name="Imagen 18">
            <a:extLst>
              <a:ext uri="{FF2B5EF4-FFF2-40B4-BE49-F238E27FC236}">
                <a16:creationId xmlns:a16="http://schemas.microsoft.com/office/drawing/2014/main" id="{AEC74D84-ED06-25B6-028B-116008BD9CBE}"/>
              </a:ext>
            </a:extLst>
          </p:cNvPr>
          <p:cNvPicPr>
            <a:picLocks noChangeAspect="1"/>
          </p:cNvPicPr>
          <p:nvPr/>
        </p:nvPicPr>
        <p:blipFill>
          <a:blip r:embed="rId6"/>
          <a:stretch>
            <a:fillRect/>
          </a:stretch>
        </p:blipFill>
        <p:spPr>
          <a:xfrm>
            <a:off x="4184315" y="4665139"/>
            <a:ext cx="4068094" cy="2066696"/>
          </a:xfrm>
          <a:prstGeom prst="rect">
            <a:avLst/>
          </a:prstGeom>
        </p:spPr>
      </p:pic>
      <p:pic>
        <p:nvPicPr>
          <p:cNvPr id="20" name="Imagen 19">
            <a:extLst>
              <a:ext uri="{FF2B5EF4-FFF2-40B4-BE49-F238E27FC236}">
                <a16:creationId xmlns:a16="http://schemas.microsoft.com/office/drawing/2014/main" id="{8E4C8C57-83C4-5D14-DC77-38408CFC53D5}"/>
              </a:ext>
            </a:extLst>
          </p:cNvPr>
          <p:cNvPicPr>
            <a:picLocks noChangeAspect="1"/>
          </p:cNvPicPr>
          <p:nvPr/>
        </p:nvPicPr>
        <p:blipFill rotWithShape="1">
          <a:blip r:embed="rId7"/>
          <a:srcRect r="58265" b="57250"/>
          <a:stretch/>
        </p:blipFill>
        <p:spPr>
          <a:xfrm>
            <a:off x="8101309" y="4665138"/>
            <a:ext cx="4090692" cy="2066696"/>
          </a:xfrm>
          <a:prstGeom prst="rect">
            <a:avLst/>
          </a:prstGeom>
        </p:spPr>
      </p:pic>
    </p:spTree>
    <p:extLst>
      <p:ext uri="{BB962C8B-B14F-4D97-AF65-F5344CB8AC3E}">
        <p14:creationId xmlns:p14="http://schemas.microsoft.com/office/powerpoint/2010/main" val="3544560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heel(1)">
                                      <p:cBhvr>
                                        <p:cTn id="25" dur="20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randombar(horizontal)">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1000" fill="hold"/>
                                        <p:tgtEl>
                                          <p:spTgt spid="20"/>
                                        </p:tgtEl>
                                        <p:attrNameLst>
                                          <p:attrName>ppt_w</p:attrName>
                                        </p:attrNameLst>
                                      </p:cBhvr>
                                      <p:tavLst>
                                        <p:tav tm="0">
                                          <p:val>
                                            <p:fltVal val="0"/>
                                          </p:val>
                                        </p:tav>
                                        <p:tav tm="100000">
                                          <p:val>
                                            <p:strVal val="#ppt_w"/>
                                          </p:val>
                                        </p:tav>
                                      </p:tavLst>
                                    </p:anim>
                                    <p:anim calcmode="lin" valueType="num">
                                      <p:cBhvr>
                                        <p:cTn id="36" dur="1000" fill="hold"/>
                                        <p:tgtEl>
                                          <p:spTgt spid="20"/>
                                        </p:tgtEl>
                                        <p:attrNameLst>
                                          <p:attrName>ppt_h</p:attrName>
                                        </p:attrNameLst>
                                      </p:cBhvr>
                                      <p:tavLst>
                                        <p:tav tm="0">
                                          <p:val>
                                            <p:fltVal val="0"/>
                                          </p:val>
                                        </p:tav>
                                        <p:tav tm="100000">
                                          <p:val>
                                            <p:strVal val="#ppt_h"/>
                                          </p:val>
                                        </p:tav>
                                      </p:tavLst>
                                    </p:anim>
                                    <p:anim calcmode="lin" valueType="num">
                                      <p:cBhvr>
                                        <p:cTn id="37" dur="1000" fill="hold"/>
                                        <p:tgtEl>
                                          <p:spTgt spid="20"/>
                                        </p:tgtEl>
                                        <p:attrNameLst>
                                          <p:attrName>style.rotation</p:attrName>
                                        </p:attrNameLst>
                                      </p:cBhvr>
                                      <p:tavLst>
                                        <p:tav tm="0">
                                          <p:val>
                                            <p:fltVal val="90"/>
                                          </p:val>
                                        </p:tav>
                                        <p:tav tm="100000">
                                          <p:val>
                                            <p:fltVal val="0"/>
                                          </p:val>
                                        </p:tav>
                                      </p:tavLst>
                                    </p:anim>
                                    <p:animEffect transition="in" filter="fade">
                                      <p:cBhvr>
                                        <p:cTn id="38"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838376" y="2237226"/>
            <a:ext cx="10515248" cy="2383547"/>
          </a:xfrm>
        </p:spPr>
        <p:txBody>
          <a:bodyPr>
            <a:noAutofit/>
          </a:bodyPr>
          <a:lstStyle/>
          <a:p>
            <a:pPr marL="0" indent="0" algn="just">
              <a:buNone/>
            </a:pPr>
            <a:r>
              <a:rPr lang="es-ES" sz="13800" dirty="0">
                <a:latin typeface="Times New Roman" panose="02020603050405020304" pitchFamily="18" charset="0"/>
                <a:cs typeface="Times New Roman" panose="02020603050405020304" pitchFamily="18" charset="0"/>
              </a:rPr>
              <a:t>¡Claro que no! </a:t>
            </a:r>
            <a:endParaRPr lang="es-PA" sz="138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649775"/>
      </p:ext>
    </p:extLst>
  </p:cSld>
  <p:clrMapOvr>
    <a:masterClrMapping/>
  </p:clrMapOvr>
  <p:transition spd="slow">
    <p:strips dir="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57199" y="537882"/>
            <a:ext cx="11389659" cy="5607423"/>
          </a:xfrm>
        </p:spPr>
        <p:txBody>
          <a:bodyPr>
            <a:normAutofit/>
          </a:bodyPr>
          <a:lstStyle/>
          <a:p>
            <a:pPr marL="0" indent="-736600">
              <a:buNone/>
            </a:pPr>
            <a:r>
              <a:rPr lang="es-ES" sz="4600" dirty="0">
                <a:latin typeface="Times New Roman" panose="02020603050405020304" pitchFamily="18" charset="0"/>
                <a:cs typeface="Times New Roman" panose="02020603050405020304" pitchFamily="18" charset="0"/>
              </a:rPr>
              <a:t>Necesitaría alguien quien lo salvara del peligro de ahogarse. </a:t>
            </a:r>
          </a:p>
          <a:p>
            <a:pPr marL="0" indent="-736600">
              <a:buNone/>
            </a:pPr>
            <a:r>
              <a:rPr lang="es-ES" sz="4600" dirty="0">
                <a:latin typeface="Times New Roman" panose="02020603050405020304" pitchFamily="18" charset="0"/>
                <a:cs typeface="Times New Roman" panose="02020603050405020304" pitchFamily="18" charset="0"/>
              </a:rPr>
              <a:t>De la misma manera, la mayoría de las personas en el mundo están en una condición perdida y están yendo a la eternidad sin el conocimiento de la verdadera salvación. </a:t>
            </a:r>
          </a:p>
          <a:p>
            <a:pPr marL="0" indent="-736600">
              <a:buNone/>
            </a:pPr>
            <a:r>
              <a:rPr lang="es-ES" sz="4600" dirty="0">
                <a:latin typeface="Times New Roman" panose="02020603050405020304" pitchFamily="18" charset="0"/>
                <a:cs typeface="Times New Roman" panose="02020603050405020304" pitchFamily="18" charset="0"/>
              </a:rPr>
              <a:t>Esta salvación puede ser proporcionada solamente por Cristo Jesús. </a:t>
            </a:r>
          </a:p>
        </p:txBody>
      </p:sp>
    </p:spTree>
    <p:extLst>
      <p:ext uri="{BB962C8B-B14F-4D97-AF65-F5344CB8AC3E}">
        <p14:creationId xmlns:p14="http://schemas.microsoft.com/office/powerpoint/2010/main" val="882313575"/>
      </p:ext>
    </p:extLst>
  </p:cSld>
  <p:clrMapOvr>
    <a:masterClrMapping/>
  </p:clrMapOvr>
  <p:transition spd="slow">
    <p:strips dir="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57199" y="537882"/>
            <a:ext cx="11389659" cy="5607423"/>
          </a:xfrm>
        </p:spPr>
        <p:txBody>
          <a:bodyPr>
            <a:normAutofit/>
          </a:bodyPr>
          <a:lstStyle/>
          <a:p>
            <a:pPr marL="0" indent="-736600" algn="just">
              <a:buNone/>
            </a:pPr>
            <a:r>
              <a:rPr lang="es-ES" sz="4600" dirty="0">
                <a:latin typeface="Times New Roman" panose="02020603050405020304" pitchFamily="18" charset="0"/>
                <a:cs typeface="Times New Roman" panose="02020603050405020304" pitchFamily="18" charset="0"/>
              </a:rPr>
              <a:t>Muchos están buscando cosas temporales y materiales en las cuales puedan confiar. </a:t>
            </a:r>
          </a:p>
          <a:p>
            <a:pPr marL="0" indent="-736600" algn="just">
              <a:buNone/>
            </a:pPr>
            <a:r>
              <a:rPr lang="es-ES" sz="4600" dirty="0">
                <a:latin typeface="Times New Roman" panose="02020603050405020304" pitchFamily="18" charset="0"/>
                <a:cs typeface="Times New Roman" panose="02020603050405020304" pitchFamily="18" charset="0"/>
              </a:rPr>
              <a:t>Desgraciadamente la mayoría no está interesada en la Palabra de Dios, ni quieren oír mensajes acerca de las cosas espirituales, y mucho menos comprenden la gravedad de su condición espiritual. </a:t>
            </a:r>
            <a:endParaRPr lang="es-PA" sz="41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0781340"/>
      </p:ext>
    </p:extLst>
  </p:cSld>
  <p:clrMapOvr>
    <a:masterClrMapping/>
  </p:clrMapOvr>
  <p:transition spd="slow">
    <p:strips dir="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57199" y="1008146"/>
            <a:ext cx="11389659" cy="4177809"/>
          </a:xfrm>
        </p:spPr>
        <p:txBody>
          <a:bodyPr>
            <a:normAutofit/>
          </a:bodyPr>
          <a:lstStyle/>
          <a:p>
            <a:pPr marL="0" indent="-736600" algn="just">
              <a:buNone/>
            </a:pPr>
            <a:r>
              <a:rPr lang="es-ES" sz="4400" dirty="0">
                <a:latin typeface="Times New Roman" panose="02020603050405020304" pitchFamily="18" charset="0"/>
                <a:cs typeface="Times New Roman" panose="02020603050405020304" pitchFamily="18" charset="0"/>
              </a:rPr>
              <a:t>Según </a:t>
            </a:r>
            <a:r>
              <a:rPr lang="es-ES" sz="4400" b="1" dirty="0">
                <a:latin typeface="Times New Roman" panose="02020603050405020304" pitchFamily="18" charset="0"/>
                <a:cs typeface="Times New Roman" panose="02020603050405020304" pitchFamily="18" charset="0"/>
              </a:rPr>
              <a:t>Efesios 2:1-3 </a:t>
            </a:r>
            <a:r>
              <a:rPr lang="es-ES" sz="4400" dirty="0">
                <a:solidFill>
                  <a:srgbClr val="FFFF00"/>
                </a:solidFill>
                <a:latin typeface="Times New Roman" panose="02020603050405020304" pitchFamily="18" charset="0"/>
                <a:cs typeface="Times New Roman" panose="02020603050405020304" pitchFamily="18" charset="0"/>
              </a:rPr>
              <a:t>Y él os dio vida a vosotros,  cuando estabais muertos en vuestros delitos y pecados, </a:t>
            </a:r>
            <a:r>
              <a:rPr lang="es-ES" sz="4400" dirty="0" smtClean="0">
                <a:solidFill>
                  <a:srgbClr val="FFFF00"/>
                </a:solidFill>
                <a:latin typeface="Times New Roman" panose="02020603050405020304" pitchFamily="18" charset="0"/>
                <a:cs typeface="Times New Roman" panose="02020603050405020304" pitchFamily="18" charset="0"/>
              </a:rPr>
              <a:t>en </a:t>
            </a:r>
            <a:r>
              <a:rPr lang="es-ES" sz="4400" dirty="0">
                <a:solidFill>
                  <a:srgbClr val="FFFF00"/>
                </a:solidFill>
                <a:latin typeface="Times New Roman" panose="02020603050405020304" pitchFamily="18" charset="0"/>
                <a:cs typeface="Times New Roman" panose="02020603050405020304" pitchFamily="18" charset="0"/>
              </a:rPr>
              <a:t>los cuales anduvisteis en otro tiempo,  siguiendo la corriente de este mundo,  conforme al príncipe de la potestad del aire,  el espíritu que ahora opera en los hijos de desobediencia, </a:t>
            </a:r>
            <a:endParaRPr lang="es-PA" sz="4400"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2569805"/>
      </p:ext>
    </p:extLst>
  </p:cSld>
  <p:clrMapOvr>
    <a:masterClrMapping/>
  </p:clrMapOvr>
  <p:transition spd="slow">
    <p:strips dir="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57199" y="809899"/>
            <a:ext cx="11389659" cy="4794068"/>
          </a:xfrm>
        </p:spPr>
        <p:txBody>
          <a:bodyPr>
            <a:normAutofit/>
          </a:bodyPr>
          <a:lstStyle/>
          <a:p>
            <a:pPr marL="0" indent="-736600">
              <a:lnSpc>
                <a:spcPct val="100000"/>
              </a:lnSpc>
              <a:spcBef>
                <a:spcPts val="0"/>
              </a:spcBef>
              <a:buNone/>
            </a:pPr>
            <a:r>
              <a:rPr lang="es-ES" sz="4600" dirty="0" smtClean="0">
                <a:solidFill>
                  <a:srgbClr val="FFFF00"/>
                </a:solidFill>
                <a:latin typeface="Times New Roman" panose="02020603050405020304" pitchFamily="18" charset="0"/>
                <a:cs typeface="Times New Roman" panose="02020603050405020304" pitchFamily="18" charset="0"/>
              </a:rPr>
              <a:t>3.	entre </a:t>
            </a:r>
            <a:r>
              <a:rPr lang="es-ES" sz="4600" dirty="0">
                <a:solidFill>
                  <a:srgbClr val="FFFF00"/>
                </a:solidFill>
                <a:latin typeface="Times New Roman" panose="02020603050405020304" pitchFamily="18" charset="0"/>
                <a:cs typeface="Times New Roman" panose="02020603050405020304" pitchFamily="18" charset="0"/>
              </a:rPr>
              <a:t>los cuales también todos nosotros vivimos en otro tiempo en los deseos de nuestra carne,  haciendo la voluntad de la carne y de los pensamientos,  y éramos por naturaleza hijos de ira,  lo mismo que los </a:t>
            </a:r>
            <a:r>
              <a:rPr lang="es-ES" sz="4600" dirty="0" smtClean="0">
                <a:solidFill>
                  <a:srgbClr val="FFFF00"/>
                </a:solidFill>
                <a:latin typeface="Times New Roman" panose="02020603050405020304" pitchFamily="18" charset="0"/>
                <a:cs typeface="Times New Roman" panose="02020603050405020304" pitchFamily="18" charset="0"/>
              </a:rPr>
              <a:t>demás</a:t>
            </a:r>
            <a:r>
              <a:rPr lang="es-ES" sz="4600" dirty="0" smtClean="0">
                <a:latin typeface="Times New Roman" panose="02020603050405020304" pitchFamily="18" charset="0"/>
                <a:cs typeface="Times New Roman" panose="02020603050405020304" pitchFamily="18" charset="0"/>
              </a:rPr>
              <a:t>, </a:t>
            </a:r>
            <a:r>
              <a:rPr lang="es-ES" sz="4600" dirty="0">
                <a:solidFill>
                  <a:srgbClr val="FFFF00"/>
                </a:solidFill>
                <a:latin typeface="Times New Roman" panose="02020603050405020304" pitchFamily="18" charset="0"/>
                <a:cs typeface="Times New Roman" panose="02020603050405020304" pitchFamily="18" charset="0"/>
              </a:rPr>
              <a:t>están </a:t>
            </a:r>
            <a:r>
              <a:rPr lang="es-ES" sz="4600" dirty="0">
                <a:latin typeface="Times New Roman" panose="02020603050405020304" pitchFamily="18" charset="0"/>
                <a:cs typeface="Times New Roman" panose="02020603050405020304" pitchFamily="18" charset="0"/>
              </a:rPr>
              <a:t>_________</a:t>
            </a:r>
            <a:r>
              <a:rPr lang="es-ES" sz="4600" i="1" dirty="0">
                <a:solidFill>
                  <a:srgbClr val="FFFF00"/>
                </a:solidFill>
                <a:latin typeface="Times New Roman" panose="02020603050405020304" pitchFamily="18" charset="0"/>
                <a:cs typeface="Times New Roman" panose="02020603050405020304" pitchFamily="18" charset="0"/>
              </a:rPr>
              <a:t>en sus delitos y pecados.</a:t>
            </a:r>
            <a:endParaRPr lang="es-PA" sz="4100" i="1" dirty="0">
              <a:solidFill>
                <a:srgbClr val="FFFF00"/>
              </a:solidFill>
              <a:latin typeface="Times New Roman" panose="02020603050405020304" pitchFamily="18" charset="0"/>
              <a:cs typeface="Times New Roman" panose="02020603050405020304" pitchFamily="18" charset="0"/>
            </a:endParaRPr>
          </a:p>
        </p:txBody>
      </p:sp>
      <p:sp>
        <p:nvSpPr>
          <p:cNvPr id="2" name="CuadroTexto 1">
            <a:extLst>
              <a:ext uri="{FF2B5EF4-FFF2-40B4-BE49-F238E27FC236}">
                <a16:creationId xmlns:a16="http://schemas.microsoft.com/office/drawing/2014/main" id="{A4B0665E-3D95-CB7C-2AF7-7C1246627599}"/>
              </a:ext>
            </a:extLst>
          </p:cNvPr>
          <p:cNvSpPr txBox="1"/>
          <p:nvPr/>
        </p:nvSpPr>
        <p:spPr>
          <a:xfrm>
            <a:off x="949747" y="4392578"/>
            <a:ext cx="2329029" cy="769441"/>
          </a:xfrm>
          <a:prstGeom prst="rect">
            <a:avLst/>
          </a:prstGeom>
          <a:noFill/>
        </p:spPr>
        <p:txBody>
          <a:bodyPr wrap="square" rtlCol="0">
            <a:spAutoFit/>
          </a:bodyPr>
          <a:lstStyle/>
          <a:p>
            <a:r>
              <a:rPr lang="es-ES" sz="4400" b="1" i="1" dirty="0">
                <a:latin typeface="Times New Roman" panose="02020603050405020304" pitchFamily="18" charset="0"/>
                <a:cs typeface="Times New Roman" panose="02020603050405020304" pitchFamily="18" charset="0"/>
              </a:rPr>
              <a:t>muertos</a:t>
            </a:r>
            <a:endParaRPr lang="es-PA" sz="44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7256967"/>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968188" y="470646"/>
          <a:ext cx="9518527" cy="6030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lecha: a la derecha con bandas 1">
            <a:extLst>
              <a:ext uri="{FF2B5EF4-FFF2-40B4-BE49-F238E27FC236}">
                <a16:creationId xmlns:a16="http://schemas.microsoft.com/office/drawing/2014/main" id="{34E79AB6-34FB-7E47-30AA-943C0CA9A54A}"/>
              </a:ext>
            </a:extLst>
          </p:cNvPr>
          <p:cNvSpPr/>
          <p:nvPr/>
        </p:nvSpPr>
        <p:spPr>
          <a:xfrm>
            <a:off x="1521759" y="785212"/>
            <a:ext cx="9148482" cy="5156948"/>
          </a:xfrm>
          <a:prstGeom prst="stripedRightArrow">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457200">
              <a:defRPr/>
            </a:pPr>
            <a:r>
              <a:rPr lang="es-ES" sz="4400" b="1" dirty="0">
                <a:solidFill>
                  <a:schemeClr val="bg1"/>
                </a:solidFill>
              </a:rPr>
              <a:t>1.	SOMOS PECADORES PERDIDOS Y CONDENADOS.</a:t>
            </a:r>
            <a:endParaRPr kumimoji="0" lang="es-ES" sz="4400" b="1" i="0" u="none" strike="noStrike" kern="1200" cap="none" spc="0" normalizeH="0" baseline="0" noProof="0" dirty="0">
              <a:ln>
                <a:noFill/>
              </a:ln>
              <a:solidFill>
                <a:schemeClr val="bg1"/>
              </a:solidFill>
              <a:effectLst/>
              <a:uLnTx/>
              <a:uFillTx/>
            </a:endParaRPr>
          </a:p>
        </p:txBody>
      </p:sp>
    </p:spTree>
    <p:extLst>
      <p:ext uri="{BB962C8B-B14F-4D97-AF65-F5344CB8AC3E}">
        <p14:creationId xmlns:p14="http://schemas.microsoft.com/office/powerpoint/2010/main" val="2247013459"/>
      </p:ext>
    </p:extLst>
  </p:cSld>
  <p:clrMapOvr>
    <a:masterClrMapping/>
  </p:clrMapOvr>
  <p:transition spd="slow">
    <p:cover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0" y="104502"/>
            <a:ext cx="12192000" cy="2416629"/>
          </a:xfrm>
        </p:spPr>
        <p:txBody>
          <a:bodyPr>
            <a:normAutofit/>
          </a:bodyPr>
          <a:lstStyle/>
          <a:p>
            <a:pPr marL="0" indent="0" algn="just">
              <a:buNone/>
            </a:pPr>
            <a:r>
              <a:rPr lang="es-ES" sz="4800" dirty="0" smtClean="0">
                <a:latin typeface="Times New Roman" panose="02020603050405020304" pitchFamily="18" charset="0"/>
                <a:cs typeface="Times New Roman" panose="02020603050405020304" pitchFamily="18" charset="0"/>
              </a:rPr>
              <a:t>Romanos 3:10-18 declara </a:t>
            </a:r>
            <a:r>
              <a:rPr lang="es-ES" sz="4800" dirty="0">
                <a:latin typeface="Times New Roman" panose="02020603050405020304" pitchFamily="18" charset="0"/>
                <a:cs typeface="Times New Roman" panose="02020603050405020304" pitchFamily="18" charset="0"/>
              </a:rPr>
              <a:t>que todo ser humano está perdido y rumbo al infierno, como hemos visto en las lecciones anteriores. </a:t>
            </a:r>
          </a:p>
        </p:txBody>
      </p:sp>
      <p:pic>
        <p:nvPicPr>
          <p:cNvPr id="3" name="Imagen 2">
            <a:extLst>
              <a:ext uri="{FF2B5EF4-FFF2-40B4-BE49-F238E27FC236}">
                <a16:creationId xmlns:a16="http://schemas.microsoft.com/office/drawing/2014/main" id="{27C3962D-EEF9-FDC7-4E5B-126F71095C8B}"/>
              </a:ext>
            </a:extLst>
          </p:cNvPr>
          <p:cNvPicPr>
            <a:picLocks noChangeAspect="1"/>
          </p:cNvPicPr>
          <p:nvPr/>
        </p:nvPicPr>
        <p:blipFill rotWithShape="1">
          <a:blip r:embed="rId2"/>
          <a:srcRect t="15822" b="-1"/>
          <a:stretch/>
        </p:blipFill>
        <p:spPr>
          <a:xfrm>
            <a:off x="222070" y="1923123"/>
            <a:ext cx="11142616" cy="5031796"/>
          </a:xfrm>
          <a:prstGeom prst="rect">
            <a:avLst/>
          </a:prstGeom>
          <a:ln>
            <a:noFill/>
          </a:ln>
          <a:effectLst>
            <a:softEdge rad="112500"/>
          </a:effectLst>
        </p:spPr>
      </p:pic>
    </p:spTree>
    <p:extLst>
      <p:ext uri="{BB962C8B-B14F-4D97-AF65-F5344CB8AC3E}">
        <p14:creationId xmlns:p14="http://schemas.microsoft.com/office/powerpoint/2010/main" val="190878869"/>
      </p:ext>
    </p:extLst>
  </p:cSld>
  <p:clrMapOvr>
    <a:masterClrMapping/>
  </p:clrMapOvr>
  <p:transition spd="slow">
    <p:strips dir="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3767599" y="257036"/>
            <a:ext cx="5610007" cy="951375"/>
          </a:xfrm>
          <a:prstGeom prst="bevel">
            <a:avLst/>
          </a:prstGeom>
          <a:solidFill>
            <a:schemeClr val="accent3">
              <a:lumMod val="20000"/>
              <a:lumOff val="80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VE"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rPr>
              <a:t>Romanos </a:t>
            </a:r>
            <a:r>
              <a:rPr kumimoji="0" lang="es-VE" sz="54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rPr>
              <a:t>3:10-12 </a:t>
            </a:r>
            <a:endParaRPr kumimoji="0" lang="es-VE"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endParaRPr>
          </a:p>
        </p:txBody>
      </p:sp>
      <p:sp>
        <p:nvSpPr>
          <p:cNvPr id="5" name="AutoShape 3"/>
          <p:cNvSpPr>
            <a:spLocks noChangeArrowheads="1"/>
          </p:cNvSpPr>
          <p:nvPr/>
        </p:nvSpPr>
        <p:spPr bwMode="auto">
          <a:xfrm>
            <a:off x="281355" y="365761"/>
            <a:ext cx="11605846" cy="6492240"/>
          </a:xfrm>
          <a:prstGeom prst="horizontalScroll">
            <a:avLst>
              <a:gd name="adj" fmla="val 13126"/>
            </a:avLst>
          </a:prstGeom>
          <a:solidFill>
            <a:schemeClr val="accent3">
              <a:lumMod val="20000"/>
              <a:lumOff val="80000"/>
            </a:schemeClr>
          </a:solidFill>
          <a:ln w="38100">
            <a:solidFill>
              <a:srgbClr val="000000"/>
            </a:solidFill>
            <a:round/>
            <a:headEnd/>
            <a:tailEnd/>
          </a:ln>
          <a:effectLst>
            <a:outerShdw dist="107763" dir="2700000" algn="ctr" rotWithShape="0">
              <a:srgbClr val="808080">
                <a:alpha val="50000"/>
              </a:srgbClr>
            </a:outerShdw>
          </a:effectLst>
        </p:spPr>
        <p:txBody>
          <a:bodyPr vert="horz" wrap="square" lIns="91440" tIns="45720" rIns="91440" bIns="45720" numCol="1" anchor="t" anchorCtr="0" compatLnSpc="1">
            <a:prstTxWarp prst="textNoShape">
              <a:avLst/>
            </a:prstTxWarp>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solidFill>
                  <a:sysClr val="windowText" lastClr="000000"/>
                </a:solidFill>
              </a:ln>
              <a:solidFill>
                <a:prstClr val="black"/>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a:p>
            <a:pPr lvl="0" algn="just" defTabSz="457200">
              <a:defRPr/>
            </a:pPr>
            <a:r>
              <a:rPr lang="es-ES" sz="3600" b="1" dirty="0">
                <a:ln>
                  <a:solidFill>
                    <a:sysClr val="windowText" lastClr="000000"/>
                  </a:solidFill>
                </a:ln>
                <a:solidFill>
                  <a:prstClr val="black"/>
                </a:solidFill>
                <a:cs typeface="Times New Roman" pitchFamily="18" charset="0"/>
              </a:rPr>
              <a:t>10  Como está escrito: No hay justo,  ni aun uno; 11  No hay quien entienda.  No hay quien busque a Dios. 12  Todos se desviaron,  a una se hicieron inútiles;  No hay quien haga lo bueno,  no hay ni siquiera uno. 13  Sepulcro abierto es su garganta;  Con su lengua engañan.  Veneno de áspides hay debajo de sus labios; </a:t>
            </a:r>
            <a:endParaRPr kumimoji="0" lang="es-ES" sz="4800" b="1" i="0" u="none" strike="noStrike" kern="1200" cap="none" spc="0" normalizeH="0" baseline="0" noProof="0" dirty="0">
              <a:ln>
                <a:solidFill>
                  <a:sysClr val="windowText" lastClr="000000"/>
                </a:solidFill>
              </a:ln>
              <a:solidFill>
                <a:prstClr val="black"/>
              </a:solidFill>
              <a:uLnTx/>
              <a:uFillTx/>
              <a:cs typeface="Times New Roman" pitchFamily="18" charset="0"/>
            </a:endParaRPr>
          </a:p>
        </p:txBody>
      </p:sp>
    </p:spTree>
    <p:extLst>
      <p:ext uri="{BB962C8B-B14F-4D97-AF65-F5344CB8AC3E}">
        <p14:creationId xmlns:p14="http://schemas.microsoft.com/office/powerpoint/2010/main" val="76225703"/>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3264870" y="413790"/>
            <a:ext cx="5610007" cy="951375"/>
          </a:xfrm>
          <a:prstGeom prst="bevel">
            <a:avLst/>
          </a:prstGeom>
          <a:solidFill>
            <a:schemeClr val="accent3">
              <a:lumMod val="20000"/>
              <a:lumOff val="80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VE"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rPr>
              <a:t>Romanos </a:t>
            </a:r>
            <a:r>
              <a:rPr kumimoji="0" lang="es-VE" sz="54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rPr>
              <a:t>3:14-18 </a:t>
            </a:r>
            <a:endParaRPr kumimoji="0" lang="es-VE"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endParaRPr>
          </a:p>
        </p:txBody>
      </p:sp>
      <p:sp>
        <p:nvSpPr>
          <p:cNvPr id="5" name="AutoShape 3"/>
          <p:cNvSpPr>
            <a:spLocks noChangeArrowheads="1"/>
          </p:cNvSpPr>
          <p:nvPr/>
        </p:nvSpPr>
        <p:spPr bwMode="auto">
          <a:xfrm>
            <a:off x="428729" y="731520"/>
            <a:ext cx="11282290" cy="5995851"/>
          </a:xfrm>
          <a:prstGeom prst="horizontalScroll">
            <a:avLst>
              <a:gd name="adj" fmla="val 13126"/>
            </a:avLst>
          </a:prstGeom>
          <a:solidFill>
            <a:schemeClr val="accent3">
              <a:lumMod val="20000"/>
              <a:lumOff val="80000"/>
            </a:schemeClr>
          </a:solidFill>
          <a:ln w="38100">
            <a:solidFill>
              <a:srgbClr val="000000"/>
            </a:solidFill>
            <a:round/>
            <a:headEnd/>
            <a:tailEnd/>
          </a:ln>
          <a:effectLst>
            <a:outerShdw dist="107763" dir="2700000" algn="ctr" rotWithShape="0">
              <a:srgbClr val="808080">
                <a:alpha val="50000"/>
              </a:srgbClr>
            </a:outerShdw>
          </a:effectLst>
        </p:spPr>
        <p:txBody>
          <a:bodyPr vert="horz" wrap="square" lIns="91440" tIns="45720" rIns="91440" bIns="45720" numCol="1" anchor="t" anchorCtr="0" compatLnSpc="1">
            <a:prstTxWarp prst="textNoShape">
              <a:avLst/>
            </a:prstTxWarp>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solidFill>
                  <a:sysClr val="windowText" lastClr="000000"/>
                </a:solidFill>
              </a:ln>
              <a:solidFill>
                <a:prstClr val="black"/>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a:p>
            <a:pPr algn="just" defTabSz="457200">
              <a:defRPr/>
            </a:pPr>
            <a:r>
              <a:rPr lang="es-ES" sz="3600" b="1" dirty="0">
                <a:ln>
                  <a:solidFill>
                    <a:sysClr val="windowText" lastClr="000000"/>
                  </a:solidFill>
                </a:ln>
                <a:solidFill>
                  <a:prstClr val="black"/>
                </a:solidFill>
                <a:cs typeface="Times New Roman" pitchFamily="18" charset="0"/>
              </a:rPr>
              <a:t>14  Su boca está llena de maldición y de amargura. </a:t>
            </a:r>
            <a:endParaRPr lang="es-ES" sz="4800" b="1" dirty="0">
              <a:ln>
                <a:solidFill>
                  <a:sysClr val="windowText" lastClr="000000"/>
                </a:solidFill>
              </a:ln>
              <a:solidFill>
                <a:prstClr val="black"/>
              </a:solidFill>
              <a:cs typeface="Times New Roman" pitchFamily="18" charset="0"/>
            </a:endParaRPr>
          </a:p>
          <a:p>
            <a:pPr lvl="0" algn="just" defTabSz="457200">
              <a:defRPr/>
            </a:pPr>
            <a:r>
              <a:rPr lang="es-ES" sz="3600" b="1" dirty="0" smtClean="0">
                <a:ln>
                  <a:solidFill>
                    <a:sysClr val="windowText" lastClr="000000"/>
                  </a:solidFill>
                </a:ln>
                <a:solidFill>
                  <a:prstClr val="black"/>
                </a:solidFill>
                <a:cs typeface="Times New Roman" pitchFamily="18" charset="0"/>
              </a:rPr>
              <a:t>15  </a:t>
            </a:r>
            <a:r>
              <a:rPr lang="es-ES" sz="3600" b="1" dirty="0">
                <a:ln>
                  <a:solidFill>
                    <a:sysClr val="windowText" lastClr="000000"/>
                  </a:solidFill>
                </a:ln>
                <a:solidFill>
                  <a:prstClr val="black"/>
                </a:solidFill>
                <a:cs typeface="Times New Roman" pitchFamily="18" charset="0"/>
              </a:rPr>
              <a:t>Sus pies se apresuran para derramar sangre; 16  Quebranto y desventura hay en sus caminos; 17  Y no conocieron camino de paz. 18  No hay temor de Dios delante de sus ojos. </a:t>
            </a:r>
            <a:endParaRPr kumimoji="0" lang="es-ES" sz="4800" b="1" i="0" u="none" strike="noStrike" kern="1200" cap="none" spc="0" normalizeH="0" baseline="0" noProof="0" dirty="0">
              <a:ln>
                <a:solidFill>
                  <a:sysClr val="windowText" lastClr="000000"/>
                </a:solidFill>
              </a:ln>
              <a:solidFill>
                <a:prstClr val="black"/>
              </a:solidFill>
              <a:uLnTx/>
              <a:uFillTx/>
              <a:cs typeface="Times New Roman" pitchFamily="18" charset="0"/>
            </a:endParaRPr>
          </a:p>
        </p:txBody>
      </p:sp>
    </p:spTree>
    <p:extLst>
      <p:ext uri="{BB962C8B-B14F-4D97-AF65-F5344CB8AC3E}">
        <p14:creationId xmlns:p14="http://schemas.microsoft.com/office/powerpoint/2010/main" val="3119938430"/>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694112" y="1371085"/>
            <a:ext cx="10803775" cy="4115829"/>
          </a:xfrm>
        </p:spPr>
        <p:txBody>
          <a:bodyPr>
            <a:normAutofit/>
          </a:bodyPr>
          <a:lstStyle/>
          <a:p>
            <a:pPr marL="579438" indent="-579438" algn="just">
              <a:buNone/>
            </a:pPr>
            <a:r>
              <a:rPr lang="es-ES" sz="4000" dirty="0">
                <a:latin typeface="Times New Roman" panose="02020603050405020304" pitchFamily="18" charset="0"/>
                <a:cs typeface="Times New Roman" panose="02020603050405020304" pitchFamily="18" charset="0"/>
              </a:rPr>
              <a:t>En los versículos 10 y 11 Dios dice: </a:t>
            </a:r>
          </a:p>
          <a:p>
            <a:pPr marL="0" indent="-579438" algn="just">
              <a:buNone/>
            </a:pPr>
            <a:r>
              <a:rPr lang="es-ES" sz="4000" dirty="0">
                <a:solidFill>
                  <a:srgbClr val="FFFF00"/>
                </a:solidFill>
                <a:latin typeface="Times New Roman" panose="02020603050405020304" pitchFamily="18" charset="0"/>
                <a:cs typeface="Times New Roman" panose="02020603050405020304" pitchFamily="18" charset="0"/>
              </a:rPr>
              <a:t>No hay______, ni aun uno; no hay quien ________, no hay quien _________a Dios. </a:t>
            </a:r>
            <a:r>
              <a:rPr lang="es-ES" sz="4000" dirty="0">
                <a:latin typeface="Times New Roman" panose="02020603050405020304" pitchFamily="18" charset="0"/>
                <a:cs typeface="Times New Roman" panose="02020603050405020304" pitchFamily="18" charset="0"/>
              </a:rPr>
              <a:t>A la luz de este pasaje, vemos que el hombre es incapaz de agradar a Dios con su vida porque está muerto espiritualmente.</a:t>
            </a:r>
          </a:p>
        </p:txBody>
      </p:sp>
      <p:sp>
        <p:nvSpPr>
          <p:cNvPr id="2" name="CuadroTexto 1">
            <a:extLst>
              <a:ext uri="{FF2B5EF4-FFF2-40B4-BE49-F238E27FC236}">
                <a16:creationId xmlns:a16="http://schemas.microsoft.com/office/drawing/2014/main" id="{22406C71-E44B-DB74-F3C0-B1107DD7D567}"/>
              </a:ext>
            </a:extLst>
          </p:cNvPr>
          <p:cNvSpPr txBox="1"/>
          <p:nvPr/>
        </p:nvSpPr>
        <p:spPr>
          <a:xfrm>
            <a:off x="2403562" y="1988568"/>
            <a:ext cx="1397729"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justo</a:t>
            </a:r>
            <a:endParaRPr lang="es-PA" sz="4000" b="1" i="1" dirty="0">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19AAC494-0622-3C1C-371C-6412DCF8C608}"/>
              </a:ext>
            </a:extLst>
          </p:cNvPr>
          <p:cNvSpPr txBox="1"/>
          <p:nvPr/>
        </p:nvSpPr>
        <p:spPr>
          <a:xfrm>
            <a:off x="9305776" y="2001630"/>
            <a:ext cx="2100669"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entienda</a:t>
            </a:r>
            <a:endParaRPr lang="es-PA" sz="4000" b="1"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F9EA24F4-06C5-0033-CB7D-65A843254075}"/>
              </a:ext>
            </a:extLst>
          </p:cNvPr>
          <p:cNvSpPr txBox="1"/>
          <p:nvPr/>
        </p:nvSpPr>
        <p:spPr>
          <a:xfrm>
            <a:off x="4250840" y="2536123"/>
            <a:ext cx="1698856"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busque </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8311895"/>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45917" y="597723"/>
            <a:ext cx="10803775" cy="5380931"/>
          </a:xfrm>
        </p:spPr>
        <p:txBody>
          <a:bodyPr>
            <a:normAutofit/>
          </a:bodyPr>
          <a:lstStyle/>
          <a:p>
            <a:pPr marL="1427163" indent="-847725" algn="just">
              <a:buNone/>
            </a:pPr>
            <a:r>
              <a:rPr lang="es-ES" sz="4000" dirty="0">
                <a:latin typeface="Times New Roman" panose="02020603050405020304" pitchFamily="18" charset="0"/>
                <a:cs typeface="Times New Roman" panose="02020603050405020304" pitchFamily="18" charset="0"/>
              </a:rPr>
              <a:t>2.	La Biblia nos da la razón del por qué el hombre pecaminoso está bajo el juicio y la condenación de Dios. Juan 3:17-20 declara que Cristo no vino para condenamos a la muerte eterna, porque ya fuimos condenados. Este pasaje dice: </a:t>
            </a:r>
            <a:r>
              <a:rPr lang="es-ES" sz="4000" i="1" dirty="0">
                <a:solidFill>
                  <a:srgbClr val="FFFF00"/>
                </a:solidFill>
                <a:latin typeface="Times New Roman" panose="02020603050405020304" pitchFamily="18" charset="0"/>
                <a:cs typeface="Times New Roman" panose="02020603050405020304" pitchFamily="18" charset="0"/>
              </a:rPr>
              <a:t>Porque no envió Dios a Su Hijo al mundo para __________al mundo, sino para que el mundo sea salvo por él. </a:t>
            </a:r>
          </a:p>
        </p:txBody>
      </p:sp>
      <p:sp>
        <p:nvSpPr>
          <p:cNvPr id="2" name="CuadroTexto 1">
            <a:extLst>
              <a:ext uri="{FF2B5EF4-FFF2-40B4-BE49-F238E27FC236}">
                <a16:creationId xmlns:a16="http://schemas.microsoft.com/office/drawing/2014/main" id="{8B73CD63-CAC7-A1B0-5D11-A651C802FD39}"/>
              </a:ext>
            </a:extLst>
          </p:cNvPr>
          <p:cNvSpPr txBox="1"/>
          <p:nvPr/>
        </p:nvSpPr>
        <p:spPr>
          <a:xfrm>
            <a:off x="2190205" y="4356355"/>
            <a:ext cx="2222839"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condenar</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601970"/>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563483" y="419540"/>
            <a:ext cx="10803775" cy="5981260"/>
          </a:xfrm>
        </p:spPr>
        <p:txBody>
          <a:bodyPr>
            <a:normAutofit/>
          </a:bodyPr>
          <a:lstStyle/>
          <a:p>
            <a:pPr marL="579438" indent="0" algn="just">
              <a:buNone/>
            </a:pPr>
            <a:r>
              <a:rPr lang="es-ES" sz="4000" i="1" dirty="0">
                <a:solidFill>
                  <a:srgbClr val="FFFF00"/>
                </a:solidFill>
                <a:latin typeface="Times New Roman" panose="02020603050405020304" pitchFamily="18" charset="0"/>
                <a:cs typeface="Times New Roman" panose="02020603050405020304" pitchFamily="18" charset="0"/>
              </a:rPr>
              <a:t>El que en él cree </a:t>
            </a:r>
            <a:r>
              <a:rPr lang="es-ES" sz="4000" dirty="0">
                <a:latin typeface="Times New Roman" panose="02020603050405020304" pitchFamily="18" charset="0"/>
                <a:cs typeface="Times New Roman" panose="02020603050405020304" pitchFamily="18" charset="0"/>
              </a:rPr>
              <a:t>(depositar toda su confianza en </a:t>
            </a:r>
            <a:r>
              <a:rPr lang="es-ES" sz="4000" dirty="0" smtClean="0">
                <a:latin typeface="Times New Roman" panose="02020603050405020304" pitchFamily="18" charset="0"/>
                <a:cs typeface="Times New Roman" panose="02020603050405020304" pitchFamily="18" charset="0"/>
              </a:rPr>
              <a:t>Él</a:t>
            </a:r>
            <a:r>
              <a:rPr lang="es-ES" sz="4000" dirty="0">
                <a:latin typeface="Times New Roman" panose="02020603050405020304" pitchFamily="18" charset="0"/>
                <a:cs typeface="Times New Roman" panose="02020603050405020304" pitchFamily="18" charset="0"/>
              </a:rPr>
              <a:t>), </a:t>
            </a:r>
            <a:r>
              <a:rPr lang="es-ES" sz="4000" i="1" dirty="0">
                <a:solidFill>
                  <a:srgbClr val="FFFF00"/>
                </a:solidFill>
                <a:latin typeface="Times New Roman" panose="02020603050405020304" pitchFamily="18" charset="0"/>
                <a:cs typeface="Times New Roman" panose="02020603050405020304" pitchFamily="18" charset="0"/>
              </a:rPr>
              <a:t>no es condenado; pero el que no cree, ya ha sido__________, porque no ha creído en el nombre del unigénito Hijo de Dios. Y esta es la condenación: que la luz vino al mundo, y los hombres amaron más las___________ que la luz, porque sus obras </a:t>
            </a:r>
            <a:r>
              <a:rPr lang="es-ES" sz="4000" b="1" dirty="0">
                <a:solidFill>
                  <a:srgbClr val="FFFF00"/>
                </a:solidFill>
                <a:latin typeface="Times New Roman" panose="02020603050405020304" pitchFamily="18" charset="0"/>
                <a:cs typeface="Times New Roman" panose="02020603050405020304" pitchFamily="18" charset="0"/>
              </a:rPr>
              <a:t>eran malas</a:t>
            </a:r>
            <a:r>
              <a:rPr lang="es-ES" sz="4000" b="1" dirty="0" smtClean="0">
                <a:solidFill>
                  <a:srgbClr val="FFFF00"/>
                </a:solidFill>
                <a:latin typeface="Times New Roman" panose="02020603050405020304" pitchFamily="18" charset="0"/>
                <a:cs typeface="Times New Roman" panose="02020603050405020304" pitchFamily="18" charset="0"/>
              </a:rPr>
              <a:t>. </a:t>
            </a:r>
            <a:r>
              <a:rPr lang="es-ES" sz="4000" i="1" dirty="0">
                <a:solidFill>
                  <a:srgbClr val="FFFF00"/>
                </a:solidFill>
                <a:latin typeface="Times New Roman" panose="02020603050405020304" pitchFamily="18" charset="0"/>
                <a:cs typeface="Times New Roman" panose="02020603050405020304" pitchFamily="18" charset="0"/>
              </a:rPr>
              <a:t>Porque todo aquel que hace lo malo__________, la luz y no viene a la luz, para que sus obras no sean______________.</a:t>
            </a:r>
          </a:p>
          <a:p>
            <a:pPr marL="579438" indent="0" algn="just">
              <a:buNone/>
            </a:pPr>
            <a:endParaRPr lang="es-ES" sz="4000" i="1" dirty="0">
              <a:solidFill>
                <a:srgbClr val="FFFF00"/>
              </a:solidFill>
              <a:latin typeface="Times New Roman" panose="02020603050405020304" pitchFamily="18" charset="0"/>
              <a:cs typeface="Times New Roman" panose="02020603050405020304" pitchFamily="18" charset="0"/>
            </a:endParaRPr>
          </a:p>
        </p:txBody>
      </p:sp>
      <p:sp>
        <p:nvSpPr>
          <p:cNvPr id="2" name="CuadroTexto 1">
            <a:extLst>
              <a:ext uri="{FF2B5EF4-FFF2-40B4-BE49-F238E27FC236}">
                <a16:creationId xmlns:a16="http://schemas.microsoft.com/office/drawing/2014/main" id="{8B73CD63-CAC7-A1B0-5D11-A651C802FD39}"/>
              </a:ext>
            </a:extLst>
          </p:cNvPr>
          <p:cNvSpPr txBox="1"/>
          <p:nvPr/>
        </p:nvSpPr>
        <p:spPr>
          <a:xfrm>
            <a:off x="2225308" y="1415193"/>
            <a:ext cx="249936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condenado</a:t>
            </a:r>
            <a:endParaRPr lang="es-PA" sz="4000" b="1"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472BA5C7-F9EB-BCE4-BC7E-A8A1D1A4C95D}"/>
              </a:ext>
            </a:extLst>
          </p:cNvPr>
          <p:cNvSpPr txBox="1"/>
          <p:nvPr/>
        </p:nvSpPr>
        <p:spPr>
          <a:xfrm>
            <a:off x="7178207" y="3095416"/>
            <a:ext cx="220059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tinieblas</a:t>
            </a:r>
            <a:endParaRPr lang="es-PA" sz="4000" b="1" i="1" dirty="0">
              <a:latin typeface="Times New Roman" panose="02020603050405020304" pitchFamily="18" charset="0"/>
              <a:cs typeface="Times New Roman" panose="02020603050405020304" pitchFamily="18" charset="0"/>
            </a:endParaRPr>
          </a:p>
        </p:txBody>
      </p:sp>
      <p:sp>
        <p:nvSpPr>
          <p:cNvPr id="3" name="Rectangle 2"/>
          <p:cNvSpPr/>
          <p:nvPr/>
        </p:nvSpPr>
        <p:spPr>
          <a:xfrm>
            <a:off x="2336697" y="5323868"/>
            <a:ext cx="2836193" cy="707886"/>
          </a:xfrm>
          <a:prstGeom prst="rect">
            <a:avLst/>
          </a:prstGeom>
        </p:spPr>
        <p:txBody>
          <a:bodyPr wrap="square">
            <a:spAutoFit/>
          </a:bodyPr>
          <a:lstStyle/>
          <a:p>
            <a:r>
              <a:rPr lang="es-ES" sz="4000" b="1" i="1" dirty="0">
                <a:latin typeface="Times New Roman" panose="02020603050405020304" pitchFamily="18" charset="0"/>
                <a:cs typeface="Times New Roman" panose="02020603050405020304" pitchFamily="18" charset="0"/>
              </a:rPr>
              <a:t>reprendidas.</a:t>
            </a:r>
            <a:endParaRPr lang="es-ES_tradnl" sz="4000" dirty="0"/>
          </a:p>
        </p:txBody>
      </p:sp>
      <p:sp>
        <p:nvSpPr>
          <p:cNvPr id="6" name="CuadroTexto 1">
            <a:extLst>
              <a:ext uri="{FF2B5EF4-FFF2-40B4-BE49-F238E27FC236}">
                <a16:creationId xmlns:a16="http://schemas.microsoft.com/office/drawing/2014/main" id="{8B73CD63-CAC7-A1B0-5D11-A651C802FD39}"/>
              </a:ext>
            </a:extLst>
          </p:cNvPr>
          <p:cNvSpPr txBox="1"/>
          <p:nvPr/>
        </p:nvSpPr>
        <p:spPr>
          <a:xfrm>
            <a:off x="6454056" y="4227130"/>
            <a:ext cx="249936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aborrece</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5108061"/>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509452" y="709034"/>
            <a:ext cx="10962310" cy="4529172"/>
          </a:xfrm>
        </p:spPr>
        <p:txBody>
          <a:bodyPr>
            <a:noAutofit/>
          </a:bodyPr>
          <a:lstStyle/>
          <a:p>
            <a:pPr marL="1371600" indent="-792163" algn="just">
              <a:buNone/>
            </a:pPr>
            <a:r>
              <a:rPr lang="es-ES" sz="4000" dirty="0">
                <a:latin typeface="Times New Roman" panose="02020603050405020304" pitchFamily="18" charset="0"/>
                <a:cs typeface="Times New Roman" panose="02020603050405020304" pitchFamily="18" charset="0"/>
              </a:rPr>
              <a:t>3</a:t>
            </a:r>
            <a:r>
              <a:rPr lang="es-ES" sz="4000" dirty="0" smtClean="0">
                <a:latin typeface="Times New Roman" panose="02020603050405020304" pitchFamily="18" charset="0"/>
                <a:cs typeface="Times New Roman" panose="02020603050405020304" pitchFamily="18" charset="0"/>
              </a:rPr>
              <a:t>.	¿</a:t>
            </a:r>
            <a:r>
              <a:rPr lang="es-ES" sz="4000" dirty="0">
                <a:latin typeface="Times New Roman" panose="02020603050405020304" pitchFamily="18" charset="0"/>
                <a:cs typeface="Times New Roman" panose="02020603050405020304" pitchFamily="18" charset="0"/>
              </a:rPr>
              <a:t>Cuántos son culpables de ser pecadores? </a:t>
            </a:r>
            <a:r>
              <a:rPr lang="es-ES" sz="4000" i="1" dirty="0">
                <a:solidFill>
                  <a:srgbClr val="FFFF00"/>
                </a:solidFill>
                <a:latin typeface="Times New Roman" panose="02020603050405020304" pitchFamily="18" charset="0"/>
                <a:cs typeface="Times New Roman" panose="02020603050405020304" pitchFamily="18" charset="0"/>
              </a:rPr>
              <a:t>Romanos 3:23 </a:t>
            </a:r>
            <a:r>
              <a:rPr lang="es-ES" sz="4000" i="1" dirty="0">
                <a:latin typeface="Times New Roman" panose="02020603050405020304" pitchFamily="18" charset="0"/>
                <a:cs typeface="Times New Roman" panose="02020603050405020304" pitchFamily="18" charset="0"/>
              </a:rPr>
              <a:t>dice: </a:t>
            </a:r>
            <a:r>
              <a:rPr lang="es-ES" sz="4000" i="1" dirty="0">
                <a:solidFill>
                  <a:srgbClr val="FFFF00"/>
                </a:solidFill>
                <a:latin typeface="Times New Roman" panose="02020603050405020304" pitchFamily="18" charset="0"/>
                <a:cs typeface="Times New Roman" panose="02020603050405020304" pitchFamily="18" charset="0"/>
              </a:rPr>
              <a:t>Por cuanto________ pecaron y están destituidos de la gloria de Dios.</a:t>
            </a:r>
          </a:p>
          <a:p>
            <a:pPr marL="579438" indent="0" algn="just">
              <a:buNone/>
            </a:pPr>
            <a:r>
              <a:rPr lang="es-ES" sz="4000" dirty="0">
                <a:latin typeface="Times New Roman" panose="02020603050405020304" pitchFamily="18" charset="0"/>
                <a:cs typeface="Times New Roman" panose="02020603050405020304" pitchFamily="18" charset="0"/>
              </a:rPr>
              <a:t>Este versículo enseña que ni siquiera la persona más buena puede alcanzar a Dios con su vida o por sus hechos, porque es pecador desde la concepción. </a:t>
            </a:r>
          </a:p>
        </p:txBody>
      </p:sp>
      <p:sp>
        <p:nvSpPr>
          <p:cNvPr id="2" name="CuadroTexto 1">
            <a:extLst>
              <a:ext uri="{FF2B5EF4-FFF2-40B4-BE49-F238E27FC236}">
                <a16:creationId xmlns:a16="http://schemas.microsoft.com/office/drawing/2014/main" id="{8B73CD63-CAC7-A1B0-5D11-A651C802FD39}"/>
              </a:ext>
            </a:extLst>
          </p:cNvPr>
          <p:cNvSpPr txBox="1"/>
          <p:nvPr/>
        </p:nvSpPr>
        <p:spPr>
          <a:xfrm>
            <a:off x="9705704" y="1204820"/>
            <a:ext cx="1408175"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todos</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8864111"/>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707175" y="1024341"/>
            <a:ext cx="10803775" cy="3349873"/>
          </a:xfrm>
        </p:spPr>
        <p:txBody>
          <a:bodyPr>
            <a:noAutofit/>
          </a:bodyPr>
          <a:lstStyle/>
          <a:p>
            <a:pPr marL="579438" indent="0" algn="just">
              <a:buNone/>
            </a:pPr>
            <a:r>
              <a:rPr lang="es-ES" sz="4000" dirty="0">
                <a:latin typeface="Times New Roman" panose="02020603050405020304" pitchFamily="18" charset="0"/>
                <a:cs typeface="Times New Roman" panose="02020603050405020304" pitchFamily="18" charset="0"/>
              </a:rPr>
              <a:t>Dios no hace acepción de personas. </a:t>
            </a:r>
            <a:r>
              <a:rPr lang="es-ES" sz="4000" dirty="0" smtClean="0">
                <a:latin typeface="Times New Roman" panose="02020603050405020304" pitchFamily="18" charset="0"/>
                <a:cs typeface="Times New Roman" panose="02020603050405020304" pitchFamily="18" charset="0"/>
              </a:rPr>
              <a:t>1ª </a:t>
            </a:r>
            <a:r>
              <a:rPr lang="es-ES" sz="4000" dirty="0">
                <a:latin typeface="Times New Roman" panose="02020603050405020304" pitchFamily="18" charset="0"/>
                <a:cs typeface="Times New Roman" panose="02020603050405020304" pitchFamily="18" charset="0"/>
              </a:rPr>
              <a:t>de Pedro 1:17 nos enseña: </a:t>
            </a:r>
            <a:r>
              <a:rPr lang="es-ES" sz="4000" i="1" dirty="0">
                <a:solidFill>
                  <a:srgbClr val="FFFF00"/>
                </a:solidFill>
                <a:latin typeface="Times New Roman" panose="02020603050405020304" pitchFamily="18" charset="0"/>
                <a:cs typeface="Times New Roman" panose="02020603050405020304" pitchFamily="18" charset="0"/>
              </a:rPr>
              <a:t>Y si invocáis por Padre a aquel que sin acepción de personas_________ según la obra de cada uno.</a:t>
            </a:r>
            <a:r>
              <a:rPr lang="es-ES" sz="4000" dirty="0">
                <a:latin typeface="Times New Roman" panose="02020603050405020304" pitchFamily="18" charset="0"/>
                <a:cs typeface="Times New Roman" panose="02020603050405020304" pitchFamily="18" charset="0"/>
              </a:rPr>
              <a:t> ¡Todos somos pecadores! ¿Reconoce usted que es un terrible pecador y necesita ser salvo? _____</a:t>
            </a:r>
          </a:p>
        </p:txBody>
      </p:sp>
      <p:sp>
        <p:nvSpPr>
          <p:cNvPr id="2" name="CuadroTexto 1">
            <a:extLst>
              <a:ext uri="{FF2B5EF4-FFF2-40B4-BE49-F238E27FC236}">
                <a16:creationId xmlns:a16="http://schemas.microsoft.com/office/drawing/2014/main" id="{8B73CD63-CAC7-A1B0-5D11-A651C802FD39}"/>
              </a:ext>
            </a:extLst>
          </p:cNvPr>
          <p:cNvSpPr txBox="1"/>
          <p:nvPr/>
        </p:nvSpPr>
        <p:spPr>
          <a:xfrm>
            <a:off x="8150220" y="2052946"/>
            <a:ext cx="153197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juzga</a:t>
            </a:r>
            <a:endParaRPr lang="es-PA" sz="4000" b="1" i="1" dirty="0">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78BAB0B9-C4C7-5BDA-C5F3-F6F445E14453}"/>
              </a:ext>
            </a:extLst>
          </p:cNvPr>
          <p:cNvSpPr txBox="1"/>
          <p:nvPr/>
        </p:nvSpPr>
        <p:spPr>
          <a:xfrm>
            <a:off x="5486934" y="3727883"/>
            <a:ext cx="1096745" cy="707886"/>
          </a:xfrm>
          <a:prstGeom prst="rect">
            <a:avLst/>
          </a:prstGeom>
          <a:noFill/>
        </p:spPr>
        <p:txBody>
          <a:bodyPr wrap="square" rtlCol="0">
            <a:spAutoFit/>
          </a:bodyPr>
          <a:lstStyle/>
          <a:p>
            <a:r>
              <a:rPr lang="es-ES" sz="4000" b="1" i="1" dirty="0" smtClean="0">
                <a:solidFill>
                  <a:srgbClr val="FFFF00"/>
                </a:solidFill>
                <a:latin typeface="Times New Roman" panose="02020603050405020304" pitchFamily="18" charset="0"/>
                <a:cs typeface="Times New Roman" panose="02020603050405020304" pitchFamily="18" charset="0"/>
              </a:rPr>
              <a:t>???</a:t>
            </a:r>
            <a:endParaRPr lang="es-PA" sz="4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5120104"/>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573427" y="727501"/>
            <a:ext cx="11071272" cy="4775982"/>
          </a:xfrm>
        </p:spPr>
        <p:txBody>
          <a:bodyPr>
            <a:normAutofit/>
          </a:bodyPr>
          <a:lstStyle/>
          <a:p>
            <a:pPr marL="744538" indent="-744538" algn="just">
              <a:buNone/>
            </a:pPr>
            <a:r>
              <a:rPr lang="es-ES" sz="4000" dirty="0">
                <a:latin typeface="Times New Roman" panose="02020603050405020304" pitchFamily="18" charset="0"/>
                <a:cs typeface="Times New Roman" panose="02020603050405020304" pitchFamily="18" charset="0"/>
              </a:rPr>
              <a:t>4.	La Biblia nos dice que la condenación eterna (muerte eterna) es sólo para el pecador perdido. Debemos entender que la palabra, muerte tiene varios significados.</a:t>
            </a:r>
          </a:p>
          <a:p>
            <a:pPr marL="1201738" indent="-457200" algn="just">
              <a:buNone/>
            </a:pPr>
            <a:r>
              <a:rPr lang="es-ES" sz="4000" b="1" dirty="0">
                <a:latin typeface="Times New Roman" panose="02020603050405020304" pitchFamily="18" charset="0"/>
                <a:cs typeface="Times New Roman" panose="02020603050405020304" pitchFamily="18" charset="0"/>
              </a:rPr>
              <a:t>a.	La muerte física </a:t>
            </a:r>
            <a:r>
              <a:rPr lang="es-ES" sz="4000" dirty="0">
                <a:latin typeface="Times New Roman" panose="02020603050405020304" pitchFamily="18" charset="0"/>
                <a:cs typeface="Times New Roman" panose="02020603050405020304" pitchFamily="18" charset="0"/>
              </a:rPr>
              <a:t>se refiere a que el alma y el espíritu se separan del cuerpo. En la muerte física, el alma y el espíritu continúan viviendo en su destino eterno. Nunca dejarán de existir.</a:t>
            </a:r>
          </a:p>
        </p:txBody>
      </p:sp>
    </p:spTree>
    <p:extLst>
      <p:ext uri="{BB962C8B-B14F-4D97-AF65-F5344CB8AC3E}">
        <p14:creationId xmlns:p14="http://schemas.microsoft.com/office/powerpoint/2010/main" val="1356900405"/>
      </p:ext>
    </p:extLst>
  </p:cSld>
  <p:clrMapOvr>
    <a:masterClrMapping/>
  </p:clrMapOvr>
  <p:transition spd="slow">
    <p:strips dir="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783772" y="557683"/>
            <a:ext cx="10834802" cy="4775982"/>
          </a:xfrm>
        </p:spPr>
        <p:txBody>
          <a:bodyPr>
            <a:noAutofit/>
          </a:bodyPr>
          <a:lstStyle/>
          <a:p>
            <a:pPr marL="1195388" indent="-615950" algn="just">
              <a:buNone/>
            </a:pPr>
            <a:r>
              <a:rPr lang="es-ES" sz="4000" dirty="0">
                <a:latin typeface="Times New Roman" panose="02020603050405020304" pitchFamily="18" charset="0"/>
                <a:cs typeface="Times New Roman" panose="02020603050405020304" pitchFamily="18" charset="0"/>
              </a:rPr>
              <a:t>b.	La muerte espiritual es la condición en que el hombre se encuentra sin Cristo. Ésta es la parte del hombre </a:t>
            </a:r>
            <a:r>
              <a:rPr lang="es-ES" sz="4000" dirty="0" smtClean="0">
                <a:latin typeface="Times New Roman" panose="02020603050405020304" pitchFamily="18" charset="0"/>
                <a:cs typeface="Times New Roman" panose="02020603050405020304" pitchFamily="18" charset="0"/>
              </a:rPr>
              <a:t>que murió cuando </a:t>
            </a:r>
            <a:r>
              <a:rPr lang="es-ES" sz="4000" dirty="0">
                <a:latin typeface="Times New Roman" panose="02020603050405020304" pitchFamily="18" charset="0"/>
                <a:cs typeface="Times New Roman" panose="02020603050405020304" pitchFamily="18" charset="0"/>
              </a:rPr>
              <a:t>Adán y Eva obedecieron a Satanás, pecaron contra Dios y rompieron su comunión con Él. </a:t>
            </a:r>
            <a:r>
              <a:rPr lang="es-ES" sz="4000" b="1" dirty="0">
                <a:latin typeface="Times New Roman" panose="02020603050405020304" pitchFamily="18" charset="0"/>
                <a:cs typeface="Times New Roman" panose="02020603050405020304" pitchFamily="18" charset="0"/>
              </a:rPr>
              <a:t>Efesios 2:1 </a:t>
            </a:r>
            <a:r>
              <a:rPr lang="es-ES" sz="4000" dirty="0">
                <a:latin typeface="Times New Roman" panose="02020603050405020304" pitchFamily="18" charset="0"/>
                <a:cs typeface="Times New Roman" panose="02020603050405020304" pitchFamily="18" charset="0"/>
              </a:rPr>
              <a:t>habla de la condición muerta del espíritu del individuo antes de que confíe en Jesucristo como su Salvador: </a:t>
            </a:r>
            <a:r>
              <a:rPr lang="es-ES" sz="4000" i="1" dirty="0">
                <a:solidFill>
                  <a:srgbClr val="FFFF00"/>
                </a:solidFill>
                <a:latin typeface="Times New Roman" panose="02020603050405020304" pitchFamily="18" charset="0"/>
                <a:cs typeface="Times New Roman" panose="02020603050405020304" pitchFamily="18" charset="0"/>
              </a:rPr>
              <a:t>Y El os dio vida a vosotros, cuando estabais __________en vuestros delitos y pecados. </a:t>
            </a:r>
          </a:p>
        </p:txBody>
      </p:sp>
      <p:sp>
        <p:nvSpPr>
          <p:cNvPr id="5" name="CuadroTexto 4">
            <a:extLst>
              <a:ext uri="{FF2B5EF4-FFF2-40B4-BE49-F238E27FC236}">
                <a16:creationId xmlns:a16="http://schemas.microsoft.com/office/drawing/2014/main" id="{43F49CF0-0B79-5B71-08FA-A3AD163AA0D4}"/>
              </a:ext>
            </a:extLst>
          </p:cNvPr>
          <p:cNvSpPr txBox="1"/>
          <p:nvPr/>
        </p:nvSpPr>
        <p:spPr>
          <a:xfrm>
            <a:off x="8900360" y="4863401"/>
            <a:ext cx="1923523"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muertos</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1709242"/>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730180" y="387867"/>
            <a:ext cx="11071272" cy="6052122"/>
          </a:xfrm>
        </p:spPr>
        <p:txBody>
          <a:bodyPr>
            <a:noAutofit/>
          </a:bodyPr>
          <a:lstStyle/>
          <a:p>
            <a:pPr marL="1255713" indent="-676275" algn="just">
              <a:buNone/>
            </a:pPr>
            <a:r>
              <a:rPr lang="es-ES" sz="4000" b="1" dirty="0">
                <a:latin typeface="Times New Roman" panose="02020603050405020304" pitchFamily="18" charset="0"/>
                <a:cs typeface="Times New Roman" panose="02020603050405020304" pitchFamily="18" charset="0"/>
              </a:rPr>
              <a:t>c.	La muerte eterna </a:t>
            </a:r>
            <a:r>
              <a:rPr lang="es-ES" sz="4000" dirty="0">
                <a:latin typeface="Times New Roman" panose="02020603050405020304" pitchFamily="18" charset="0"/>
                <a:cs typeface="Times New Roman" panose="02020603050405020304" pitchFamily="18" charset="0"/>
              </a:rPr>
              <a:t>es el destino de una persona que muere físicamente sin haber puesto su fe y confianza en Jesucristo de todo su corazón como su Salvador. El pecador perdido está separado (alma, espíritu y cuerpo) de Dios para siempre. Esta persona va a su destino eterno sin Cristo. Primero, según la Palabra de Dios va al Infierno y después del Juicio Final, va al Lago de Fuego. No es la destrucción o aniquilación del alma. ¡Nunca dejan de existir! </a:t>
            </a:r>
            <a:endParaRPr lang="es-ES" sz="4000"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6849472"/>
      </p:ext>
    </p:extLst>
  </p:cSld>
  <p:clrMapOvr>
    <a:masterClrMapping/>
  </p:clrMapOvr>
  <p:transition spd="slow">
    <p:strips dir="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248194" y="229103"/>
            <a:ext cx="12292148" cy="4775982"/>
          </a:xfrm>
        </p:spPr>
        <p:txBody>
          <a:bodyPr>
            <a:normAutofit/>
          </a:bodyPr>
          <a:lstStyle/>
          <a:p>
            <a:pPr marL="579438" indent="0" algn="just">
              <a:buNone/>
            </a:pPr>
            <a:r>
              <a:rPr lang="es-ES" sz="4000" dirty="0">
                <a:latin typeface="Times New Roman" panose="02020603050405020304" pitchFamily="18" charset="0"/>
                <a:cs typeface="Times New Roman" panose="02020603050405020304" pitchFamily="18" charset="0"/>
              </a:rPr>
              <a:t>Esta última clase de muerte es la que la Biblia llama “condenación eterna o muerte eterna.” Está explicado en Apocalipsis 20:11 -15. </a:t>
            </a:r>
            <a:r>
              <a:rPr lang="es-ES" sz="4000" dirty="0">
                <a:solidFill>
                  <a:srgbClr val="FFFF00"/>
                </a:solidFill>
                <a:latin typeface="Times New Roman" panose="02020603050405020304" pitchFamily="18" charset="0"/>
                <a:cs typeface="Times New Roman" panose="02020603050405020304" pitchFamily="18" charset="0"/>
              </a:rPr>
              <a:t>Juicio del Gran Trono Blanco.</a:t>
            </a:r>
          </a:p>
        </p:txBody>
      </p:sp>
      <p:pic>
        <p:nvPicPr>
          <p:cNvPr id="2" name="Imagen 1">
            <a:extLst>
              <a:ext uri="{FF2B5EF4-FFF2-40B4-BE49-F238E27FC236}">
                <a16:creationId xmlns:a16="http://schemas.microsoft.com/office/drawing/2014/main" id="{08500A67-A5E1-4CC8-BCBA-CCBFDD2D9C5A}"/>
              </a:ext>
            </a:extLst>
          </p:cNvPr>
          <p:cNvPicPr>
            <a:picLocks noChangeAspect="1"/>
          </p:cNvPicPr>
          <p:nvPr/>
        </p:nvPicPr>
        <p:blipFill>
          <a:blip r:embed="rId2"/>
          <a:stretch>
            <a:fillRect/>
          </a:stretch>
        </p:blipFill>
        <p:spPr>
          <a:xfrm>
            <a:off x="117566" y="2104747"/>
            <a:ext cx="12074434" cy="4879261"/>
          </a:xfrm>
          <a:prstGeom prst="rect">
            <a:avLst/>
          </a:prstGeom>
        </p:spPr>
      </p:pic>
    </p:spTree>
    <p:extLst>
      <p:ext uri="{BB962C8B-B14F-4D97-AF65-F5344CB8AC3E}">
        <p14:creationId xmlns:p14="http://schemas.microsoft.com/office/powerpoint/2010/main" val="1503374410"/>
      </p:ext>
    </p:extLst>
  </p:cSld>
  <p:clrMapOvr>
    <a:masterClrMapping/>
  </p:clrMapOvr>
  <p:transition spd="slow">
    <p:strips dir="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1997613" y="257036"/>
            <a:ext cx="7379994" cy="951375"/>
          </a:xfrm>
          <a:prstGeom prst="bevel">
            <a:avLst/>
          </a:prstGeom>
          <a:solidFill>
            <a:schemeClr val="accent3">
              <a:lumMod val="20000"/>
              <a:lumOff val="80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VE"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rPr>
              <a:t>Apocalipsis 20:11-15</a:t>
            </a:r>
            <a:endParaRPr kumimoji="0" lang="es-VE"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endParaRPr>
          </a:p>
        </p:txBody>
      </p:sp>
      <p:sp>
        <p:nvSpPr>
          <p:cNvPr id="5" name="AutoShape 3"/>
          <p:cNvSpPr>
            <a:spLocks noChangeArrowheads="1"/>
          </p:cNvSpPr>
          <p:nvPr/>
        </p:nvSpPr>
        <p:spPr bwMode="auto">
          <a:xfrm>
            <a:off x="281355" y="257036"/>
            <a:ext cx="11605846" cy="6705467"/>
          </a:xfrm>
          <a:prstGeom prst="horizontalScroll">
            <a:avLst>
              <a:gd name="adj" fmla="val 13126"/>
            </a:avLst>
          </a:prstGeom>
          <a:solidFill>
            <a:schemeClr val="accent3">
              <a:lumMod val="20000"/>
              <a:lumOff val="80000"/>
            </a:schemeClr>
          </a:solidFill>
          <a:ln w="38100">
            <a:solidFill>
              <a:srgbClr val="000000"/>
            </a:solidFill>
            <a:round/>
            <a:headEnd/>
            <a:tailEnd/>
          </a:ln>
          <a:effectLst>
            <a:outerShdw dist="107763" dir="2700000" algn="ctr" rotWithShape="0">
              <a:srgbClr val="808080">
                <a:alpha val="50000"/>
              </a:srgbClr>
            </a:outerShdw>
          </a:effectLst>
        </p:spPr>
        <p:txBody>
          <a:bodyPr vert="horz" wrap="square" lIns="91440" tIns="45720" rIns="91440" bIns="45720" numCol="1" anchor="t" anchorCtr="0" compatLnSpc="1">
            <a:prstTxWarp prst="textNoShape">
              <a:avLst/>
            </a:prstTxWarp>
          </a:bodyPr>
          <a:lstStyle/>
          <a:p>
            <a:pPr lvl="0" algn="just" defTabSz="457200">
              <a:defRPr/>
            </a:pPr>
            <a:r>
              <a:rPr lang="es-ES" sz="3600" b="1" dirty="0">
                <a:ln>
                  <a:solidFill>
                    <a:sysClr val="windowText" lastClr="000000"/>
                  </a:solidFill>
                </a:ln>
                <a:solidFill>
                  <a:prstClr val="black"/>
                </a:solidFill>
                <a:latin typeface="Times New Roman" pitchFamily="18" charset="0"/>
                <a:cs typeface="Times New Roman" pitchFamily="18" charset="0"/>
              </a:rPr>
              <a:t>11  Y vi un gran trono blanco y al que estaba sentado en él,  de delante del cual huyeron la tierra y el cielo,  y ningún lugar se encontró para ellos. 12  Y vi a los muertos,  grandes y pequeños,  de pie ante Dios;  y los libros fueron abiertos,  y otro libro fue abierto,  el cual es el libro de la vida;  y fueron juzgados los muertos por las cosas que estaban escritas en los libros,  según sus obras. </a:t>
            </a:r>
            <a:endParaRPr kumimoji="0" lang="es-ES" sz="3600" b="1" i="0" u="none" strike="noStrike" kern="1200" cap="none" spc="0" normalizeH="0" baseline="0" noProof="0" dirty="0">
              <a:ln>
                <a:solidFill>
                  <a:sysClr val="windowText" lastClr="000000"/>
                </a:solidFill>
              </a:ln>
              <a:solidFill>
                <a:prstClr val="black"/>
              </a:solidFill>
              <a:uLnTx/>
              <a:uFillTx/>
              <a:latin typeface="Calisto MT" panose="02040603050505030304" pitchFamily="18" charset="0"/>
              <a:cs typeface="Times New Roman" pitchFamily="18" charset="0"/>
            </a:endParaRPr>
          </a:p>
        </p:txBody>
      </p:sp>
    </p:spTree>
    <p:extLst>
      <p:ext uri="{BB962C8B-B14F-4D97-AF65-F5344CB8AC3E}">
        <p14:creationId xmlns:p14="http://schemas.microsoft.com/office/powerpoint/2010/main" val="801724980"/>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1997613" y="257036"/>
            <a:ext cx="7379994" cy="951375"/>
          </a:xfrm>
          <a:prstGeom prst="bevel">
            <a:avLst/>
          </a:prstGeom>
          <a:solidFill>
            <a:schemeClr val="accent3">
              <a:lumMod val="20000"/>
              <a:lumOff val="80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VE"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rPr>
              <a:t>Apocalipsis 20:11-15</a:t>
            </a:r>
            <a:endParaRPr kumimoji="0" lang="es-VE"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endParaRPr>
          </a:p>
        </p:txBody>
      </p:sp>
      <p:sp>
        <p:nvSpPr>
          <p:cNvPr id="5" name="AutoShape 3"/>
          <p:cNvSpPr>
            <a:spLocks noChangeArrowheads="1"/>
          </p:cNvSpPr>
          <p:nvPr/>
        </p:nvSpPr>
        <p:spPr bwMode="auto">
          <a:xfrm>
            <a:off x="268292" y="587830"/>
            <a:ext cx="11605846" cy="6048102"/>
          </a:xfrm>
          <a:prstGeom prst="horizontalScroll">
            <a:avLst>
              <a:gd name="adj" fmla="val 13126"/>
            </a:avLst>
          </a:prstGeom>
          <a:solidFill>
            <a:schemeClr val="accent3">
              <a:lumMod val="20000"/>
              <a:lumOff val="80000"/>
            </a:schemeClr>
          </a:solidFill>
          <a:ln w="38100">
            <a:solidFill>
              <a:srgbClr val="000000"/>
            </a:solidFill>
            <a:round/>
            <a:headEnd/>
            <a:tailEnd/>
          </a:ln>
          <a:effectLst>
            <a:outerShdw dist="107763" dir="2700000" algn="ctr" rotWithShape="0">
              <a:srgbClr val="808080">
                <a:alpha val="50000"/>
              </a:srgbClr>
            </a:outerShdw>
          </a:effectLst>
        </p:spPr>
        <p:txBody>
          <a:bodyPr vert="horz" wrap="square" lIns="91440" tIns="45720" rIns="91440" bIns="45720" numCol="1" anchor="t" anchorCtr="0" compatLnSpc="1">
            <a:prstTxWarp prst="textNoShape">
              <a:avLst/>
            </a:prstTxWarp>
          </a:bodyPr>
          <a:lstStyle/>
          <a:p>
            <a:pPr lvl="0" algn="just" defTabSz="457200">
              <a:defRPr/>
            </a:pPr>
            <a:r>
              <a:rPr lang="es-ES" sz="3600" b="1" dirty="0" smtClean="0">
                <a:ln>
                  <a:solidFill>
                    <a:sysClr val="windowText" lastClr="000000"/>
                  </a:solidFill>
                </a:ln>
                <a:solidFill>
                  <a:prstClr val="black"/>
                </a:solidFill>
                <a:latin typeface="Times New Roman" pitchFamily="18" charset="0"/>
                <a:cs typeface="Times New Roman" pitchFamily="18" charset="0"/>
              </a:rPr>
              <a:t>13  </a:t>
            </a:r>
            <a:r>
              <a:rPr lang="es-ES" sz="3600" b="1" dirty="0">
                <a:ln>
                  <a:solidFill>
                    <a:sysClr val="windowText" lastClr="000000"/>
                  </a:solidFill>
                </a:ln>
                <a:solidFill>
                  <a:prstClr val="black"/>
                </a:solidFill>
                <a:latin typeface="Times New Roman" pitchFamily="18" charset="0"/>
                <a:cs typeface="Times New Roman" pitchFamily="18" charset="0"/>
              </a:rPr>
              <a:t>Y el mar entregó los muertos que había en él;  y la muerte y el Hades entregaron los muertos que había en ellos;  y fueron juzgados cada uno según sus obras. 14  Y la muerte y el Hades fueron lanzados al lago de fuego.  Esta es la muerte segunda. 15  Y el que no se halló inscrito en el libro de la vida fue lanzado al lago de fuego. </a:t>
            </a:r>
            <a:endParaRPr kumimoji="0" lang="es-ES" sz="3600" b="1" i="0" u="none" strike="noStrike" kern="1200" cap="none" spc="0" normalizeH="0" baseline="0" noProof="0" dirty="0">
              <a:ln>
                <a:solidFill>
                  <a:sysClr val="windowText" lastClr="000000"/>
                </a:solidFill>
              </a:ln>
              <a:solidFill>
                <a:prstClr val="black"/>
              </a:solidFill>
              <a:uLnTx/>
              <a:uFillTx/>
              <a:latin typeface="Calisto MT" panose="02040603050505030304" pitchFamily="18" charset="0"/>
              <a:cs typeface="Times New Roman" pitchFamily="18" charset="0"/>
            </a:endParaRPr>
          </a:p>
        </p:txBody>
      </p:sp>
    </p:spTree>
    <p:extLst>
      <p:ext uri="{BB962C8B-B14F-4D97-AF65-F5344CB8AC3E}">
        <p14:creationId xmlns:p14="http://schemas.microsoft.com/office/powerpoint/2010/main" val="1991791988"/>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694112" y="1179924"/>
            <a:ext cx="10803775" cy="3862339"/>
          </a:xfrm>
        </p:spPr>
        <p:txBody>
          <a:bodyPr>
            <a:normAutofit/>
          </a:bodyPr>
          <a:lstStyle/>
          <a:p>
            <a:pPr marL="0" indent="0" algn="just">
              <a:buNone/>
            </a:pPr>
            <a:r>
              <a:rPr lang="es-ES" sz="4000" dirty="0">
                <a:latin typeface="Times New Roman" panose="02020603050405020304" pitchFamily="18" charset="0"/>
                <a:cs typeface="Times New Roman" panose="02020603050405020304" pitchFamily="18" charset="0"/>
              </a:rPr>
              <a:t>Romanos 6:23 explica que el resultado o la paga del pecado es ______</a:t>
            </a:r>
            <a:r>
              <a:rPr lang="es-ES" sz="4000" dirty="0">
                <a:solidFill>
                  <a:srgbClr val="FF0000"/>
                </a:solidFill>
                <a:latin typeface="Times New Roman" panose="02020603050405020304" pitchFamily="18" charset="0"/>
                <a:cs typeface="Times New Roman" panose="02020603050405020304" pitchFamily="18" charset="0"/>
              </a:rPr>
              <a:t> </a:t>
            </a:r>
            <a:r>
              <a:rPr lang="es-ES" sz="4000" dirty="0">
                <a:latin typeface="Times New Roman" panose="02020603050405020304" pitchFamily="18" charset="0"/>
                <a:cs typeface="Times New Roman" panose="02020603050405020304" pitchFamily="18" charset="0"/>
              </a:rPr>
              <a:t>¿A cuál tipo de muerte esto se refiere</a:t>
            </a:r>
            <a:r>
              <a:rPr lang="es-ES" sz="4000" dirty="0" smtClean="0">
                <a:latin typeface="Times New Roman" panose="02020603050405020304" pitchFamily="18" charset="0"/>
                <a:cs typeface="Times New Roman" panose="02020603050405020304" pitchFamily="18" charset="0"/>
              </a:rPr>
              <a:t>? _________</a:t>
            </a:r>
            <a:r>
              <a:rPr lang="es-ES" sz="4000" dirty="0" smtClean="0">
                <a:solidFill>
                  <a:schemeClr val="accent1"/>
                </a:solidFill>
                <a:latin typeface="Times New Roman" panose="02020603050405020304" pitchFamily="18" charset="0"/>
                <a:cs typeface="Times New Roman" panose="02020603050405020304" pitchFamily="18" charset="0"/>
              </a:rPr>
              <a:t> </a:t>
            </a:r>
            <a:r>
              <a:rPr lang="es-ES" sz="4000" dirty="0">
                <a:latin typeface="Times New Roman" panose="02020603050405020304" pitchFamily="18" charset="0"/>
                <a:cs typeface="Times New Roman" panose="02020603050405020304" pitchFamily="18" charset="0"/>
              </a:rPr>
              <a:t>En contraste, en el momento que muere el verdadero Cristiano su alma y su espíritu van directamente al Cielo con Jesucristo.</a:t>
            </a:r>
            <a:endParaRPr lang="es-ES" sz="4000" dirty="0">
              <a:solidFill>
                <a:schemeClr val="accent1"/>
              </a:solidFill>
              <a:latin typeface="Times New Roman" panose="02020603050405020304" pitchFamily="18" charset="0"/>
              <a:cs typeface="Times New Roman" panose="02020603050405020304" pitchFamily="18" charset="0"/>
            </a:endParaRPr>
          </a:p>
          <a:p>
            <a:pPr marL="0" indent="0" algn="just">
              <a:buNone/>
            </a:pPr>
            <a:r>
              <a:rPr lang="es-ES" sz="4000" dirty="0" smtClean="0">
                <a:latin typeface="Times New Roman" panose="02020603050405020304" pitchFamily="18" charset="0"/>
                <a:cs typeface="Times New Roman" panose="02020603050405020304" pitchFamily="18" charset="0"/>
              </a:rPr>
              <a:t>personal</a:t>
            </a:r>
            <a:r>
              <a:rPr lang="es-ES" sz="4000" dirty="0">
                <a:latin typeface="Times New Roman" panose="02020603050405020304" pitchFamily="18" charset="0"/>
                <a:cs typeface="Times New Roman" panose="02020603050405020304" pitchFamily="18" charset="0"/>
              </a:rPr>
              <a:t>.</a:t>
            </a:r>
            <a:endParaRPr lang="es-ES_tradnl" sz="3600"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F098EF7B-761F-485C-88EE-C5ACFFF5A780}"/>
              </a:ext>
            </a:extLst>
          </p:cNvPr>
          <p:cNvSpPr txBox="1"/>
          <p:nvPr/>
        </p:nvSpPr>
        <p:spPr>
          <a:xfrm>
            <a:off x="3060192" y="1705741"/>
            <a:ext cx="1773065" cy="707886"/>
          </a:xfrm>
          <a:prstGeom prst="rect">
            <a:avLst/>
          </a:prstGeom>
          <a:noFill/>
        </p:spPr>
        <p:txBody>
          <a:bodyPr wrap="square" rtlCol="0">
            <a:spAutoFit/>
          </a:bodyPr>
          <a:lstStyle/>
          <a:p>
            <a:r>
              <a:rPr lang="es-ES" sz="4000" b="1" i="1" dirty="0">
                <a:solidFill>
                  <a:srgbClr val="FFFF00"/>
                </a:solidFill>
                <a:latin typeface="Times New Roman" panose="02020603050405020304" pitchFamily="18" charset="0"/>
                <a:cs typeface="Times New Roman" panose="02020603050405020304" pitchFamily="18" charset="0"/>
              </a:rPr>
              <a:t>muerte</a:t>
            </a:r>
            <a:endParaRPr lang="es-PA" sz="4000" b="1" i="1" dirty="0">
              <a:solidFill>
                <a:srgbClr val="FFFF00"/>
              </a:solidFill>
              <a:latin typeface="Times New Roman" panose="02020603050405020304" pitchFamily="18" charset="0"/>
              <a:cs typeface="Times New Roman" panose="02020603050405020304" pitchFamily="18" charset="0"/>
            </a:endParaRPr>
          </a:p>
        </p:txBody>
      </p:sp>
      <p:sp>
        <p:nvSpPr>
          <p:cNvPr id="8" name="CuadroTexto 7">
            <a:extLst>
              <a:ext uri="{FF2B5EF4-FFF2-40B4-BE49-F238E27FC236}">
                <a16:creationId xmlns:a16="http://schemas.microsoft.com/office/drawing/2014/main" id="{C6F9087C-4A47-4DE5-A959-DD57340268CE}"/>
              </a:ext>
            </a:extLst>
          </p:cNvPr>
          <p:cNvSpPr txBox="1"/>
          <p:nvPr/>
        </p:nvSpPr>
        <p:spPr>
          <a:xfrm>
            <a:off x="2544304" y="2231558"/>
            <a:ext cx="2288953" cy="707886"/>
          </a:xfrm>
          <a:prstGeom prst="rect">
            <a:avLst/>
          </a:prstGeom>
          <a:noFill/>
        </p:spPr>
        <p:txBody>
          <a:bodyPr wrap="square" rtlCol="0">
            <a:spAutoFit/>
          </a:bodyPr>
          <a:lstStyle/>
          <a:p>
            <a:r>
              <a:rPr lang="es-ES" sz="4000" b="1" i="1" dirty="0">
                <a:solidFill>
                  <a:srgbClr val="FFFF00"/>
                </a:solidFill>
                <a:latin typeface="Times New Roman" panose="02020603050405020304" pitchFamily="18" charset="0"/>
                <a:cs typeface="Times New Roman" panose="02020603050405020304" pitchFamily="18" charset="0"/>
              </a:rPr>
              <a:t>Espiritual</a:t>
            </a:r>
            <a:endParaRPr lang="es-PA" sz="4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758909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615735" y="1195311"/>
            <a:ext cx="10803775" cy="5380931"/>
          </a:xfrm>
        </p:spPr>
        <p:txBody>
          <a:bodyPr>
            <a:normAutofit/>
          </a:bodyPr>
          <a:lstStyle/>
          <a:p>
            <a:pPr marL="0" indent="0" algn="just">
              <a:buNone/>
            </a:pPr>
            <a:r>
              <a:rPr lang="es-ES" sz="4000" dirty="0" smtClean="0">
                <a:latin typeface="Times New Roman" panose="02020603050405020304" pitchFamily="18" charset="0"/>
                <a:cs typeface="Times New Roman" panose="02020603050405020304" pitchFamily="18" charset="0"/>
              </a:rPr>
              <a:t>En </a:t>
            </a:r>
            <a:r>
              <a:rPr lang="es-ES" sz="4000" dirty="0">
                <a:latin typeface="Times New Roman" panose="02020603050405020304" pitchFamily="18" charset="0"/>
                <a:cs typeface="Times New Roman" panose="02020603050405020304" pitchFamily="18" charset="0"/>
              </a:rPr>
              <a:t>2ª a los Corintios 5:8 el Apóstol Pablo les dijo: </a:t>
            </a:r>
            <a:r>
              <a:rPr lang="es-ES" sz="4000" i="1" dirty="0">
                <a:solidFill>
                  <a:srgbClr val="FFFF00"/>
                </a:solidFill>
                <a:latin typeface="Times New Roman" panose="02020603050405020304" pitchFamily="18" charset="0"/>
                <a:cs typeface="Times New Roman" panose="02020603050405020304" pitchFamily="18" charset="0"/>
              </a:rPr>
              <a:t>estar ausentes del cuerpo, y presentes al Señor. </a:t>
            </a:r>
            <a:r>
              <a:rPr lang="es-ES" sz="4000" i="1" dirty="0">
                <a:latin typeface="Times New Roman" panose="02020603050405020304" pitchFamily="18" charset="0"/>
                <a:cs typeface="Times New Roman" panose="02020603050405020304" pitchFamily="18" charset="0"/>
              </a:rPr>
              <a:t>Filipenses 1:21 </a:t>
            </a:r>
            <a:r>
              <a:rPr lang="es-ES" sz="4000" dirty="0">
                <a:latin typeface="Times New Roman" panose="02020603050405020304" pitchFamily="18" charset="0"/>
                <a:cs typeface="Times New Roman" panose="02020603050405020304" pitchFamily="18" charset="0"/>
              </a:rPr>
              <a:t>declara: </a:t>
            </a:r>
            <a:r>
              <a:rPr lang="es-ES" sz="4000" i="1" dirty="0">
                <a:solidFill>
                  <a:srgbClr val="FFFF00"/>
                </a:solidFill>
                <a:latin typeface="Times New Roman" panose="02020603050405020304" pitchFamily="18" charset="0"/>
                <a:cs typeface="Times New Roman" panose="02020603050405020304" pitchFamily="18" charset="0"/>
              </a:rPr>
              <a:t>Porque para mí el vivir es Cristo, y el morir es ganancia. </a:t>
            </a:r>
            <a:r>
              <a:rPr lang="es-ES" sz="4000" dirty="0">
                <a:latin typeface="Times New Roman" panose="02020603050405020304" pitchFamily="18" charset="0"/>
                <a:cs typeface="Times New Roman" panose="02020603050405020304" pitchFamily="18" charset="0"/>
              </a:rPr>
              <a:t>El Apóstol Pablo afirma en el versículo 23: </a:t>
            </a:r>
            <a:r>
              <a:rPr lang="es-ES" sz="4000" i="1" dirty="0">
                <a:solidFill>
                  <a:srgbClr val="FFFF00"/>
                </a:solidFill>
                <a:latin typeface="Times New Roman" panose="02020603050405020304" pitchFamily="18" charset="0"/>
                <a:cs typeface="Times New Roman" panose="02020603050405020304" pitchFamily="18" charset="0"/>
              </a:rPr>
              <a:t>lo cual es</a:t>
            </a:r>
            <a:r>
              <a:rPr lang="es-ES" sz="4000" dirty="0">
                <a:latin typeface="Times New Roman" panose="02020603050405020304" pitchFamily="18" charset="0"/>
                <a:cs typeface="Times New Roman" panose="02020603050405020304" pitchFamily="18" charset="0"/>
              </a:rPr>
              <a:t>____________ </a:t>
            </a:r>
            <a:r>
              <a:rPr lang="es-ES" sz="4000" i="1" dirty="0">
                <a:solidFill>
                  <a:srgbClr val="FFFF00"/>
                </a:solidFill>
                <a:latin typeface="Times New Roman" panose="02020603050405020304" pitchFamily="18" charset="0"/>
                <a:cs typeface="Times New Roman" panose="02020603050405020304" pitchFamily="18" charset="0"/>
              </a:rPr>
              <a:t>mejor.</a:t>
            </a:r>
            <a:r>
              <a:rPr lang="es-ES" sz="4000" dirty="0">
                <a:latin typeface="Times New Roman" panose="02020603050405020304" pitchFamily="18" charset="0"/>
                <a:cs typeface="Times New Roman" panose="02020603050405020304" pitchFamily="18" charset="0"/>
              </a:rPr>
              <a:t> Esta promesa sólo les dio a aquellos que conocen al Señor Jesucristo como su Salvador personal.</a:t>
            </a:r>
            <a:endParaRPr lang="es-ES_tradnl" sz="3600" dirty="0">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C43FBF61-4B59-8D24-519F-A1F1418DF5D7}"/>
              </a:ext>
            </a:extLst>
          </p:cNvPr>
          <p:cNvSpPr txBox="1"/>
          <p:nvPr/>
        </p:nvSpPr>
        <p:spPr>
          <a:xfrm>
            <a:off x="8532881" y="3302436"/>
            <a:ext cx="2596673"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muchísimo</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57548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584382" y="472884"/>
            <a:ext cx="10803775" cy="6646373"/>
          </a:xfrm>
        </p:spPr>
        <p:txBody>
          <a:bodyPr>
            <a:noAutofit/>
          </a:bodyPr>
          <a:lstStyle/>
          <a:p>
            <a:pPr marL="633413" indent="-633413" algn="just">
              <a:buNone/>
            </a:pPr>
            <a:r>
              <a:rPr lang="es-ES" sz="4000" dirty="0">
                <a:latin typeface="Times New Roman" panose="02020603050405020304" pitchFamily="18" charset="0"/>
                <a:cs typeface="Times New Roman" panose="02020603050405020304" pitchFamily="18" charset="0"/>
              </a:rPr>
              <a:t>5.	En Isaías 64:6 Dios declara que todos somos malos y terribles pecadores: </a:t>
            </a:r>
            <a:r>
              <a:rPr lang="es-ES" sz="4000" i="1" dirty="0">
                <a:solidFill>
                  <a:srgbClr val="FFFF00"/>
                </a:solidFill>
                <a:latin typeface="Times New Roman" panose="02020603050405020304" pitchFamily="18" charset="0"/>
                <a:cs typeface="Times New Roman" panose="02020603050405020304" pitchFamily="18" charset="0"/>
              </a:rPr>
              <a:t>Si bien todos nosotros somos como suciedad, y todas nuestras justicias como _____ de __________, y caímos todos nosotros como la hoja, y nuestras maldades nos llevaron como viento.</a:t>
            </a:r>
            <a:r>
              <a:rPr lang="es-ES" sz="4000" dirty="0">
                <a:latin typeface="Times New Roman" panose="02020603050405020304" pitchFamily="18" charset="0"/>
                <a:cs typeface="Times New Roman" panose="02020603050405020304" pitchFamily="18" charset="0"/>
              </a:rPr>
              <a:t> ¿Cómo ve sus propias buenas obras? </a:t>
            </a:r>
            <a:r>
              <a:rPr lang="es-ES" sz="4000" dirty="0" smtClean="0">
                <a:latin typeface="Times New Roman" panose="02020603050405020304" pitchFamily="18" charset="0"/>
                <a:cs typeface="Times New Roman" panose="02020603050405020304" pitchFamily="18" charset="0"/>
              </a:rPr>
              <a:t>_________________</a:t>
            </a:r>
            <a:endParaRPr lang="es-ES" sz="4000" dirty="0">
              <a:latin typeface="Times New Roman" panose="02020603050405020304" pitchFamily="18" charset="0"/>
              <a:cs typeface="Times New Roman" panose="02020603050405020304" pitchFamily="18" charset="0"/>
            </a:endParaRPr>
          </a:p>
          <a:p>
            <a:pPr marL="633413" indent="0" algn="just">
              <a:buNone/>
            </a:pPr>
            <a:r>
              <a:rPr lang="es-ES" sz="4000" dirty="0">
                <a:latin typeface="Times New Roman" panose="02020603050405020304" pitchFamily="18" charset="0"/>
                <a:cs typeface="Times New Roman" panose="02020603050405020304" pitchFamily="18" charset="0"/>
              </a:rPr>
              <a:t>Según la autoridad de la Biblia, ¿cómo ve Dios sus buenas obras? </a:t>
            </a:r>
            <a:r>
              <a:rPr lang="es-ES" sz="4000" dirty="0" smtClean="0">
                <a:latin typeface="Times New Roman" panose="02020603050405020304" pitchFamily="18" charset="0"/>
                <a:cs typeface="Times New Roman" panose="02020603050405020304" pitchFamily="18" charset="0"/>
              </a:rPr>
              <a:t>________________________</a:t>
            </a:r>
            <a:endParaRPr lang="es-ES" sz="4000" dirty="0">
              <a:latin typeface="Times New Roman" panose="02020603050405020304" pitchFamily="18" charset="0"/>
              <a:cs typeface="Times New Roman" panose="02020603050405020304" pitchFamily="18" charset="0"/>
            </a:endParaRPr>
          </a:p>
          <a:p>
            <a:pPr marL="633413" indent="0" algn="just">
              <a:buNone/>
            </a:pPr>
            <a:r>
              <a:rPr lang="es-ES" sz="4000" dirty="0">
                <a:latin typeface="Times New Roman" panose="02020603050405020304" pitchFamily="18" charset="0"/>
                <a:cs typeface="Times New Roman" panose="02020603050405020304" pitchFamily="18" charset="0"/>
              </a:rPr>
              <a:t>¿Reconoce usted que es un pecador perdido y necesita ser salvo? ___.</a:t>
            </a:r>
          </a:p>
        </p:txBody>
      </p:sp>
      <p:sp>
        <p:nvSpPr>
          <p:cNvPr id="3" name="CuadroTexto 2">
            <a:extLst>
              <a:ext uri="{FF2B5EF4-FFF2-40B4-BE49-F238E27FC236}">
                <a16:creationId xmlns:a16="http://schemas.microsoft.com/office/drawing/2014/main" id="{C43FBF61-4B59-8D24-519F-A1F1418DF5D7}"/>
              </a:ext>
            </a:extLst>
          </p:cNvPr>
          <p:cNvSpPr txBox="1"/>
          <p:nvPr/>
        </p:nvSpPr>
        <p:spPr>
          <a:xfrm>
            <a:off x="4470063" y="2045779"/>
            <a:ext cx="1539006"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trapo</a:t>
            </a:r>
            <a:endParaRPr lang="es-PA" sz="4000" b="1" i="1" dirty="0">
              <a:latin typeface="Times New Roman" panose="02020603050405020304" pitchFamily="18" charset="0"/>
              <a:cs typeface="Times New Roman" panose="02020603050405020304" pitchFamily="18" charset="0"/>
            </a:endParaRPr>
          </a:p>
        </p:txBody>
      </p:sp>
      <p:sp>
        <p:nvSpPr>
          <p:cNvPr id="2" name="CuadroTexto 1">
            <a:extLst>
              <a:ext uri="{FF2B5EF4-FFF2-40B4-BE49-F238E27FC236}">
                <a16:creationId xmlns:a16="http://schemas.microsoft.com/office/drawing/2014/main" id="{A2E34EE2-6357-E07B-A4E1-EB762CC29124}"/>
              </a:ext>
            </a:extLst>
          </p:cNvPr>
          <p:cNvSpPr txBox="1"/>
          <p:nvPr/>
        </p:nvSpPr>
        <p:spPr>
          <a:xfrm>
            <a:off x="6520107" y="2068145"/>
            <a:ext cx="2676144"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inmundicia</a:t>
            </a:r>
            <a:endParaRPr lang="es-PA" sz="4000" b="1"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8A142C01-ED34-6540-3411-C3FAD4B62ECE}"/>
              </a:ext>
            </a:extLst>
          </p:cNvPr>
          <p:cNvSpPr txBox="1"/>
          <p:nvPr/>
        </p:nvSpPr>
        <p:spPr>
          <a:xfrm>
            <a:off x="7047823" y="3724961"/>
            <a:ext cx="2148428" cy="707886"/>
          </a:xfrm>
          <a:prstGeom prst="rect">
            <a:avLst/>
          </a:prstGeom>
          <a:noFill/>
        </p:spPr>
        <p:txBody>
          <a:bodyPr wrap="square" rtlCol="0">
            <a:spAutoFit/>
          </a:bodyPr>
          <a:lstStyle/>
          <a:p>
            <a:r>
              <a:rPr lang="es-ES" sz="4000" b="1" i="1" dirty="0" smtClean="0">
                <a:solidFill>
                  <a:srgbClr val="FFFF00"/>
                </a:solidFill>
                <a:latin typeface="Times New Roman" panose="02020603050405020304" pitchFamily="18" charset="0"/>
                <a:cs typeface="Times New Roman" panose="02020603050405020304" pitchFamily="18" charset="0"/>
              </a:rPr>
              <a:t>??????</a:t>
            </a:r>
            <a:endParaRPr lang="es-PA" sz="4000" b="1" i="1" dirty="0">
              <a:solidFill>
                <a:srgbClr val="FFFF00"/>
              </a:solidFill>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79A51E4E-5848-6E67-C072-9001339B8070}"/>
              </a:ext>
            </a:extLst>
          </p:cNvPr>
          <p:cNvSpPr txBox="1"/>
          <p:nvPr/>
        </p:nvSpPr>
        <p:spPr>
          <a:xfrm>
            <a:off x="5382164" y="4911538"/>
            <a:ext cx="611315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Como trapo de inmundicia</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5362440"/>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additive="base">
                                        <p:cTn id="2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3691" y="1541417"/>
            <a:ext cx="11369040" cy="1754326"/>
          </a:xfrm>
          <a:prstGeom prst="rect">
            <a:avLst/>
          </a:prstGeom>
        </p:spPr>
        <p:txBody>
          <a:bodyPr wrap="square">
            <a:spAutoFit/>
          </a:bodyPr>
          <a:lstStyle/>
          <a:p>
            <a:pPr marL="633413" indent="0" algn="just">
              <a:buNone/>
            </a:pPr>
            <a:r>
              <a:rPr lang="es-ES" sz="5400" dirty="0">
                <a:latin typeface="Times New Roman" panose="02020603050405020304" pitchFamily="18" charset="0"/>
                <a:cs typeface="Times New Roman" panose="02020603050405020304" pitchFamily="18" charset="0"/>
              </a:rPr>
              <a:t>¿Reconoce usted que es un pecador perdido y necesita ser salvo? </a:t>
            </a:r>
            <a:r>
              <a:rPr lang="es-ES" sz="5400" u="sng" dirty="0" smtClean="0">
                <a:latin typeface="Times New Roman" panose="02020603050405020304" pitchFamily="18" charset="0"/>
                <a:cs typeface="Times New Roman" panose="02020603050405020304" pitchFamily="18" charset="0"/>
              </a:rPr>
              <a:t>????</a:t>
            </a:r>
            <a:endParaRPr lang="es-ES" sz="54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04405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968188" y="470646"/>
          <a:ext cx="9518527" cy="6030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lecha: a la derecha con bandas 1">
            <a:extLst>
              <a:ext uri="{FF2B5EF4-FFF2-40B4-BE49-F238E27FC236}">
                <a16:creationId xmlns:a16="http://schemas.microsoft.com/office/drawing/2014/main" id="{34E79AB6-34FB-7E47-30AA-943C0CA9A54A}"/>
              </a:ext>
            </a:extLst>
          </p:cNvPr>
          <p:cNvSpPr/>
          <p:nvPr/>
        </p:nvSpPr>
        <p:spPr>
          <a:xfrm>
            <a:off x="1521759" y="850526"/>
            <a:ext cx="9148482" cy="5156948"/>
          </a:xfrm>
          <a:prstGeom prst="striped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457200">
              <a:defRPr/>
            </a:pPr>
            <a:r>
              <a:rPr lang="es-ES" sz="4800" b="1" dirty="0">
                <a:solidFill>
                  <a:prstClr val="black"/>
                </a:solidFill>
              </a:rPr>
              <a:t>II.	SOMOS INCAPACES DE SALVARNOS A NOSOTROS MISMOS.</a:t>
            </a:r>
            <a:endParaRPr kumimoji="0" lang="es-ES" sz="4800" b="1"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34496888"/>
      </p:ext>
    </p:extLst>
  </p:cSld>
  <p:clrMapOvr>
    <a:masterClrMapping/>
  </p:clrMapOvr>
  <p:transition spd="slow">
    <p:cover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2">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694112" y="962646"/>
            <a:ext cx="10803775" cy="4932707"/>
          </a:xfrm>
        </p:spPr>
        <p:txBody>
          <a:bodyPr>
            <a:normAutofit/>
          </a:bodyPr>
          <a:lstStyle/>
          <a:p>
            <a:pPr marL="742950" indent="-742950" algn="just">
              <a:buAutoNum type="arabicPeriod"/>
            </a:pPr>
            <a:r>
              <a:rPr lang="es-ES" sz="4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Santiago 2:10 </a:t>
            </a:r>
            <a:r>
              <a:rPr lang="es-ES" sz="4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enseña: </a:t>
            </a:r>
            <a:r>
              <a:rPr lang="es-ES" sz="4000" i="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Porque cualquiera que guardare ______la Ley, pero ofendiere en un punto, se hace culpable de_______ . </a:t>
            </a:r>
          </a:p>
          <a:p>
            <a:pPr marL="0" indent="0" algn="just">
              <a:buNone/>
            </a:pPr>
            <a:r>
              <a:rPr lang="es-ES" sz="4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Estamos en un dilema espiritual! El ser humano es incapaz de llenar el requisito de la perfección que exige Dios. Si fuera posible salvarnos por cumplir la Ley de Dios, tendríamos que obedecer </a:t>
            </a:r>
            <a:r>
              <a:rPr lang="es-ES" sz="4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toda la Ley.</a:t>
            </a:r>
          </a:p>
        </p:txBody>
      </p:sp>
      <p:sp>
        <p:nvSpPr>
          <p:cNvPr id="2" name="CuadroTexto 1">
            <a:extLst>
              <a:ext uri="{FF2B5EF4-FFF2-40B4-BE49-F238E27FC236}">
                <a16:creationId xmlns:a16="http://schemas.microsoft.com/office/drawing/2014/main" id="{0574FB94-AB59-8A76-7A7A-64B72E8DE6D0}"/>
              </a:ext>
            </a:extLst>
          </p:cNvPr>
          <p:cNvSpPr txBox="1"/>
          <p:nvPr/>
        </p:nvSpPr>
        <p:spPr>
          <a:xfrm>
            <a:off x="3713869" y="1461365"/>
            <a:ext cx="1364567"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toda</a:t>
            </a:r>
            <a:r>
              <a:rPr lang="es-ES" sz="3600" b="1" i="1" dirty="0">
                <a:solidFill>
                  <a:srgbClr val="FFFF00"/>
                </a:solidFill>
                <a:latin typeface="Times New Roman" panose="02020603050405020304" pitchFamily="18" charset="0"/>
                <a:cs typeface="Times New Roman" panose="02020603050405020304" pitchFamily="18" charset="0"/>
              </a:rPr>
              <a:t> </a:t>
            </a:r>
            <a:endParaRPr lang="es-PA" sz="3600" b="1" i="1" dirty="0">
              <a:solidFill>
                <a:srgbClr val="FFFF00"/>
              </a:solidFill>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EEC1C357-5FEC-493C-4BC6-A1543514BEF6}"/>
              </a:ext>
            </a:extLst>
          </p:cNvPr>
          <p:cNvSpPr txBox="1"/>
          <p:nvPr/>
        </p:nvSpPr>
        <p:spPr>
          <a:xfrm>
            <a:off x="7301025" y="2001853"/>
            <a:ext cx="1364567"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todos</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9421740"/>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694112" y="607107"/>
            <a:ext cx="10803775" cy="5860956"/>
          </a:xfrm>
        </p:spPr>
        <p:txBody>
          <a:bodyPr>
            <a:normAutofit/>
          </a:bodyPr>
          <a:lstStyle/>
          <a:p>
            <a:pPr marL="573088" indent="-573088" algn="just">
              <a:lnSpc>
                <a:spcPct val="100000"/>
              </a:lnSpc>
              <a:buNone/>
            </a:pPr>
            <a:r>
              <a:rPr lang="es-ES" sz="4000" dirty="0">
                <a:latin typeface="Times New Roman" panose="02020603050405020304" pitchFamily="18" charset="0"/>
                <a:cs typeface="Times New Roman" panose="02020603050405020304" pitchFamily="18" charset="0"/>
              </a:rPr>
              <a:t>2.	</a:t>
            </a:r>
            <a:r>
              <a:rPr lang="es-ES" sz="4000" b="1" i="1" dirty="0">
                <a:latin typeface="Times New Roman" panose="02020603050405020304" pitchFamily="18" charset="0"/>
                <a:cs typeface="Times New Roman" panose="02020603050405020304" pitchFamily="18" charset="0"/>
              </a:rPr>
              <a:t>Efesios 2:8-9 </a:t>
            </a:r>
            <a:r>
              <a:rPr lang="es-ES" sz="4000" dirty="0">
                <a:latin typeface="Times New Roman" panose="02020603050405020304" pitchFamily="18" charset="0"/>
                <a:cs typeface="Times New Roman" panose="02020603050405020304" pitchFamily="18" charset="0"/>
              </a:rPr>
              <a:t>declara que sólo Dios puede salvamos: </a:t>
            </a:r>
            <a:r>
              <a:rPr lang="es-ES" sz="4000" i="1" dirty="0">
                <a:solidFill>
                  <a:srgbClr val="FFFF00"/>
                </a:solidFill>
                <a:latin typeface="Times New Roman" panose="02020603050405020304" pitchFamily="18" charset="0"/>
                <a:cs typeface="Times New Roman" panose="02020603050405020304" pitchFamily="18" charset="0"/>
              </a:rPr>
              <a:t>Porque por gracia sois salvos por medio de la fe; y esto no de vosotros, pues es don de Dios;___ por ______, para que nadie se gloríe</a:t>
            </a:r>
            <a:r>
              <a:rPr lang="es-ES" sz="3600" i="1" dirty="0">
                <a:solidFill>
                  <a:srgbClr val="FFFF00"/>
                </a:solidFill>
                <a:latin typeface="Times New Roman" panose="02020603050405020304" pitchFamily="18" charset="0"/>
                <a:cs typeface="Times New Roman" panose="02020603050405020304" pitchFamily="18" charset="0"/>
              </a:rPr>
              <a:t>.</a:t>
            </a:r>
            <a:r>
              <a:rPr lang="es-ES" sz="3600" dirty="0">
                <a:latin typeface="Times New Roman" panose="02020603050405020304" pitchFamily="18" charset="0"/>
                <a:cs typeface="Times New Roman" panose="02020603050405020304" pitchFamily="18" charset="0"/>
              </a:rPr>
              <a:t> </a:t>
            </a:r>
            <a:endParaRPr lang="es-PA" sz="3900" i="1" dirty="0">
              <a:solidFill>
                <a:srgbClr val="FFFF00"/>
              </a:solidFill>
              <a:latin typeface="Times New Roman" panose="02020603050405020304" pitchFamily="18" charset="0"/>
              <a:cs typeface="Times New Roman" panose="02020603050405020304" pitchFamily="18" charset="0"/>
            </a:endParaRPr>
          </a:p>
        </p:txBody>
      </p:sp>
      <p:sp>
        <p:nvSpPr>
          <p:cNvPr id="2" name="CuadroTexto 1">
            <a:extLst>
              <a:ext uri="{FF2B5EF4-FFF2-40B4-BE49-F238E27FC236}">
                <a16:creationId xmlns:a16="http://schemas.microsoft.com/office/drawing/2014/main" id="{DD73C3FC-CB4A-42DD-B9E8-3DA81ADB9F0B}"/>
              </a:ext>
            </a:extLst>
          </p:cNvPr>
          <p:cNvSpPr txBox="1"/>
          <p:nvPr/>
        </p:nvSpPr>
        <p:spPr>
          <a:xfrm>
            <a:off x="3361440" y="2407323"/>
            <a:ext cx="91440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no</a:t>
            </a:r>
            <a:endParaRPr lang="es-PA" sz="4000" b="1" i="1" dirty="0">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BC8D60F5-9D12-8027-C114-AD7FEDFA5D18}"/>
              </a:ext>
            </a:extLst>
          </p:cNvPr>
          <p:cNvSpPr txBox="1"/>
          <p:nvPr/>
        </p:nvSpPr>
        <p:spPr>
          <a:xfrm>
            <a:off x="5456829" y="2407323"/>
            <a:ext cx="1486339"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obras </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4215784"/>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694112" y="607107"/>
            <a:ext cx="10803775" cy="5860956"/>
          </a:xfrm>
        </p:spPr>
        <p:txBody>
          <a:bodyPr>
            <a:normAutofit/>
          </a:bodyPr>
          <a:lstStyle/>
          <a:p>
            <a:pPr marL="573088" indent="-573088" algn="just">
              <a:lnSpc>
                <a:spcPct val="100000"/>
              </a:lnSpc>
              <a:buNone/>
            </a:pPr>
            <a:r>
              <a:rPr lang="es-ES" sz="3600" dirty="0" smtClean="0">
                <a:latin typeface="Times New Roman" panose="02020603050405020304" pitchFamily="18" charset="0"/>
                <a:cs typeface="Times New Roman" panose="02020603050405020304" pitchFamily="18" charset="0"/>
              </a:rPr>
              <a:t>	</a:t>
            </a:r>
            <a:r>
              <a:rPr lang="es-ES" sz="4000" dirty="0" smtClean="0">
                <a:latin typeface="Times New Roman" panose="02020603050405020304" pitchFamily="18" charset="0"/>
                <a:cs typeface="Times New Roman" panose="02020603050405020304" pitchFamily="18" charset="0"/>
              </a:rPr>
              <a:t>Muchos </a:t>
            </a:r>
            <a:r>
              <a:rPr lang="es-ES" sz="4000" dirty="0">
                <a:latin typeface="Times New Roman" panose="02020603050405020304" pitchFamily="18" charset="0"/>
                <a:cs typeface="Times New Roman" panose="02020603050405020304" pitchFamily="18" charset="0"/>
              </a:rPr>
              <a:t>procuran ganar la salvación por sus obras, como asistir a la iglesia, cumpliendo ciertos ritos religiosos y rituales, haciendo grandes contribuciones o simplemente siendo un </a:t>
            </a:r>
            <a:r>
              <a:rPr lang="es-ES" sz="4000" dirty="0" smtClean="0">
                <a:latin typeface="Times New Roman" panose="02020603050405020304" pitchFamily="18" charset="0"/>
                <a:cs typeface="Times New Roman" panose="02020603050405020304" pitchFamily="18" charset="0"/>
              </a:rPr>
              <a:t>buen </a:t>
            </a:r>
            <a:r>
              <a:rPr lang="es-ES" sz="4000" dirty="0">
                <a:latin typeface="Times New Roman" panose="02020603050405020304" pitchFamily="18" charset="0"/>
                <a:cs typeface="Times New Roman" panose="02020603050405020304" pitchFamily="18" charset="0"/>
              </a:rPr>
              <a:t>ciudadano. Se esfuerzan por ser buenos, amorosos y respetuosos para ganar el favor con Dios. Se engañan, creyendo que sus buenas obras pueden salvarlos. ¿Puede alguna de estas cosas salvarles? _____.</a:t>
            </a:r>
            <a:endParaRPr lang="es-PA" sz="4000" i="1" dirty="0">
              <a:solidFill>
                <a:srgbClr val="FFFF00"/>
              </a:solidFill>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8BDA7ED5-F54F-BC4C-CBCC-50553ED0472A}"/>
              </a:ext>
            </a:extLst>
          </p:cNvPr>
          <p:cNvSpPr txBox="1"/>
          <p:nvPr/>
        </p:nvSpPr>
        <p:spPr>
          <a:xfrm>
            <a:off x="4790849" y="5503542"/>
            <a:ext cx="1296439" cy="707886"/>
          </a:xfrm>
          <a:prstGeom prst="rect">
            <a:avLst/>
          </a:prstGeom>
          <a:noFill/>
        </p:spPr>
        <p:txBody>
          <a:bodyPr wrap="square" rtlCol="0">
            <a:spAutoFit/>
          </a:bodyPr>
          <a:lstStyle/>
          <a:p>
            <a:r>
              <a:rPr lang="es-ES" sz="4000" b="1" dirty="0">
                <a:solidFill>
                  <a:srgbClr val="FFFF00"/>
                </a:solidFill>
                <a:latin typeface="Times New Roman" panose="02020603050405020304" pitchFamily="18" charset="0"/>
                <a:cs typeface="Times New Roman" panose="02020603050405020304" pitchFamily="18" charset="0"/>
              </a:rPr>
              <a:t>NO</a:t>
            </a:r>
            <a:endParaRPr lang="es-PA" sz="4000" b="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9717044"/>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8824" y="287426"/>
            <a:ext cx="11426221" cy="5016758"/>
          </a:xfrm>
          <a:prstGeom prst="rect">
            <a:avLst/>
          </a:prstGeom>
        </p:spPr>
        <p:txBody>
          <a:bodyPr wrap="square">
            <a:spAutoFit/>
          </a:bodyPr>
          <a:lstStyle/>
          <a:p>
            <a:pPr marL="804863" lvl="0" indent="-523875" algn="just" defTabSz="457200"/>
            <a:r>
              <a:rPr lang="es-ES" sz="4000" dirty="0">
                <a:solidFill>
                  <a:prstClr val="white"/>
                </a:solidFill>
                <a:latin typeface="Times New Roman" pitchFamily="18" charset="0"/>
                <a:ea typeface="Times New Roman" pitchFamily="18" charset="0"/>
                <a:cs typeface="Times New Roman" pitchFamily="18" charset="0"/>
              </a:rPr>
              <a:t>3.</a:t>
            </a:r>
            <a:r>
              <a:rPr lang="es-ES" sz="4000" dirty="0">
                <a:latin typeface="Times New Roman" pitchFamily="18" charset="0"/>
                <a:ea typeface="Times New Roman" pitchFamily="18" charset="0"/>
                <a:cs typeface="Times New Roman" pitchFamily="18" charset="0"/>
              </a:rPr>
              <a:t>	</a:t>
            </a:r>
            <a:r>
              <a:rPr lang="es-ES" sz="4000" i="1" dirty="0" smtClean="0">
                <a:latin typeface="Times New Roman" pitchFamily="18" charset="0"/>
                <a:ea typeface="Times New Roman" pitchFamily="18" charset="0"/>
                <a:cs typeface="Times New Roman" pitchFamily="18" charset="0"/>
              </a:rPr>
              <a:t>1ª </a:t>
            </a:r>
            <a:r>
              <a:rPr lang="es-ES" sz="4000" i="1" dirty="0">
                <a:latin typeface="Times New Roman" pitchFamily="18" charset="0"/>
                <a:ea typeface="Times New Roman" pitchFamily="18" charset="0"/>
                <a:cs typeface="Times New Roman" pitchFamily="18" charset="0"/>
              </a:rPr>
              <a:t>a los Corintios 2:14 </a:t>
            </a:r>
            <a:r>
              <a:rPr lang="es-ES" sz="4000" dirty="0">
                <a:solidFill>
                  <a:prstClr val="white"/>
                </a:solidFill>
                <a:latin typeface="Times New Roman" pitchFamily="18" charset="0"/>
                <a:ea typeface="Times New Roman" pitchFamily="18" charset="0"/>
                <a:cs typeface="Times New Roman" pitchFamily="18" charset="0"/>
              </a:rPr>
              <a:t>nos ayuda a comprender la razón por la cual muchos no entienden los principios básicos de la Palabra de Dios para la salvación, pues dice claramente: </a:t>
            </a:r>
            <a:r>
              <a:rPr lang="es-ES" sz="4000" i="1" dirty="0">
                <a:solidFill>
                  <a:srgbClr val="FFFF00"/>
                </a:solidFill>
                <a:latin typeface="Times New Roman" pitchFamily="18" charset="0"/>
                <a:ea typeface="Times New Roman" pitchFamily="18" charset="0"/>
                <a:cs typeface="Times New Roman" pitchFamily="18" charset="0"/>
              </a:rPr>
              <a:t>Pero el hombre natural ____ percibe las cosas que son del Espíritu de Dios, porque para él son locura, y no las puede entender, porque se han de discernir espiritualmente. </a:t>
            </a:r>
            <a:endParaRPr lang="es-ES" sz="4000" b="1" i="1" dirty="0">
              <a:solidFill>
                <a:srgbClr val="FFFF00"/>
              </a:solidFill>
              <a:latin typeface="Times New Roman" pitchFamily="18" charset="0"/>
              <a:ea typeface="Times New Roman" pitchFamily="18" charset="0"/>
              <a:cs typeface="Times New Roman" pitchFamily="18" charset="0"/>
            </a:endParaRPr>
          </a:p>
        </p:txBody>
      </p:sp>
      <p:sp>
        <p:nvSpPr>
          <p:cNvPr id="5" name="CuadroTexto 4">
            <a:extLst>
              <a:ext uri="{FF2B5EF4-FFF2-40B4-BE49-F238E27FC236}">
                <a16:creationId xmlns:a16="http://schemas.microsoft.com/office/drawing/2014/main" id="{86D9F1B6-B7AE-EDE6-C92D-EFB10FBFE084}"/>
              </a:ext>
            </a:extLst>
          </p:cNvPr>
          <p:cNvSpPr txBox="1"/>
          <p:nvPr/>
        </p:nvSpPr>
        <p:spPr>
          <a:xfrm>
            <a:off x="3161840" y="2766514"/>
            <a:ext cx="1269483" cy="646331"/>
          </a:xfrm>
          <a:prstGeom prst="rect">
            <a:avLst/>
          </a:prstGeom>
          <a:noFill/>
        </p:spPr>
        <p:txBody>
          <a:bodyPr wrap="square" rtlCol="0">
            <a:spAutoFit/>
          </a:bodyPr>
          <a:lstStyle/>
          <a:p>
            <a:r>
              <a:rPr lang="es-ES" sz="3600" b="1" dirty="0">
                <a:latin typeface="Times New Roman" panose="02020603050405020304" pitchFamily="18" charset="0"/>
                <a:cs typeface="Times New Roman" panose="02020603050405020304" pitchFamily="18" charset="0"/>
              </a:rPr>
              <a:t>NO</a:t>
            </a:r>
            <a:endParaRPr lang="es-PA"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1724394"/>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8824" y="966695"/>
            <a:ext cx="11426221" cy="3170099"/>
          </a:xfrm>
          <a:prstGeom prst="rect">
            <a:avLst/>
          </a:prstGeom>
        </p:spPr>
        <p:txBody>
          <a:bodyPr wrap="square">
            <a:spAutoFit/>
          </a:bodyPr>
          <a:lstStyle/>
          <a:p>
            <a:pPr marL="804863" lvl="0" indent="-523875" algn="just" defTabSz="457200"/>
            <a:r>
              <a:rPr lang="es-ES" sz="3600" dirty="0" smtClean="0">
                <a:solidFill>
                  <a:prstClr val="white"/>
                </a:solidFill>
                <a:latin typeface="Times New Roman" pitchFamily="18" charset="0"/>
                <a:ea typeface="Times New Roman" pitchFamily="18" charset="0"/>
                <a:cs typeface="Times New Roman" pitchFamily="18" charset="0"/>
              </a:rPr>
              <a:t>	</a:t>
            </a:r>
            <a:r>
              <a:rPr lang="es-ES" sz="4000" dirty="0" smtClean="0">
                <a:solidFill>
                  <a:prstClr val="white"/>
                </a:solidFill>
                <a:latin typeface="Times New Roman" pitchFamily="18" charset="0"/>
                <a:ea typeface="Times New Roman" pitchFamily="18" charset="0"/>
                <a:cs typeface="Times New Roman" pitchFamily="18" charset="0"/>
              </a:rPr>
              <a:t>El </a:t>
            </a:r>
            <a:r>
              <a:rPr lang="es-ES" sz="4000" dirty="0">
                <a:solidFill>
                  <a:prstClr val="white"/>
                </a:solidFill>
                <a:latin typeface="Times New Roman" pitchFamily="18" charset="0"/>
                <a:ea typeface="Times New Roman" pitchFamily="18" charset="0"/>
                <a:cs typeface="Times New Roman" pitchFamily="18" charset="0"/>
              </a:rPr>
              <a:t>“hombre natural” no puede producir lo que es sobrenatural. ¡Es imposible! A través de sus propios esfuerzos, no puede mejorar su “naturaleza vieja” o producir en sí mismo una “naturaleza nueva.” </a:t>
            </a:r>
            <a:endParaRPr lang="es-ES" sz="4000" b="1" i="1" dirty="0">
              <a:solidFill>
                <a:srgbClr val="FFFF00"/>
              </a:solidFill>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2173803700"/>
      </p:ext>
    </p:extLst>
  </p:cSld>
  <p:clrMapOvr>
    <a:masterClrMapping/>
  </p:clrMapOvr>
  <p:transition spd="slow">
    <p:strips dir="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5065" y="552888"/>
            <a:ext cx="11526371" cy="5632311"/>
          </a:xfrm>
          <a:prstGeom prst="rect">
            <a:avLst/>
          </a:prstGeom>
        </p:spPr>
        <p:txBody>
          <a:bodyPr wrap="square">
            <a:spAutoFit/>
          </a:bodyPr>
          <a:lstStyle/>
          <a:p>
            <a:pPr lvl="0" indent="-804863" algn="just" defTabSz="457200"/>
            <a:r>
              <a:rPr lang="es-ES" sz="4000" dirty="0">
                <a:solidFill>
                  <a:prstClr val="white"/>
                </a:solidFill>
                <a:latin typeface="Times New Roman" pitchFamily="18" charset="0"/>
                <a:ea typeface="Times New Roman" pitchFamily="18" charset="0"/>
                <a:cs typeface="Times New Roman" pitchFamily="18" charset="0"/>
              </a:rPr>
              <a:t>De buena gana, el hombre escoge lo que fluye del corazón y actúa de acuerdo con su naturaleza pecadora (</a:t>
            </a:r>
            <a:r>
              <a:rPr lang="es-ES" sz="4000" dirty="0">
                <a:latin typeface="Times New Roman" pitchFamily="18" charset="0"/>
                <a:ea typeface="Times New Roman" pitchFamily="18" charset="0"/>
                <a:cs typeface="Times New Roman" pitchFamily="18" charset="0"/>
              </a:rPr>
              <a:t>Santiago 1:13- 15</a:t>
            </a:r>
            <a:r>
              <a:rPr lang="es-ES" sz="4000" dirty="0">
                <a:solidFill>
                  <a:prstClr val="white"/>
                </a:solidFill>
                <a:latin typeface="Times New Roman" pitchFamily="18" charset="0"/>
                <a:ea typeface="Times New Roman" pitchFamily="18" charset="0"/>
                <a:cs typeface="Times New Roman" pitchFamily="18" charset="0"/>
              </a:rPr>
              <a:t>). En su estado caído, en ninguna manera el hombre puede hacerse justo o limpio delante de Dios. El arrepentimiento y la fe vienen a nuestra vida a través de la Palabra de Dios por la obra del Espíritu Santo. Cuando una persona acude a Cristo para rendirse a El de todo corazón, lo hace por el poder convencedor de Dios y la obra del Espíritu Santo.</a:t>
            </a:r>
            <a:endParaRPr lang="es-ES" sz="4000" b="1" i="1" dirty="0">
              <a:solidFill>
                <a:srgbClr val="FFFF00"/>
              </a:solidFill>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3735820049"/>
      </p:ext>
    </p:extLst>
  </p:cSld>
  <p:clrMapOvr>
    <a:masterClrMapping/>
  </p:clrMapOvr>
  <p:transition spd="slow">
    <p:strips dir="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1997613" y="61091"/>
            <a:ext cx="7379994" cy="951375"/>
          </a:xfrm>
          <a:prstGeom prst="bevel">
            <a:avLst/>
          </a:prstGeom>
          <a:solidFill>
            <a:schemeClr val="accent3">
              <a:lumMod val="20000"/>
              <a:lumOff val="80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VE"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rPr>
              <a:t>Santiago </a:t>
            </a:r>
            <a:r>
              <a:rPr kumimoji="0" lang="es-VE" sz="54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rPr>
              <a:t>1:13-14</a:t>
            </a:r>
            <a:endParaRPr kumimoji="0" lang="es-VE"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endParaRPr>
          </a:p>
        </p:txBody>
      </p:sp>
      <p:sp>
        <p:nvSpPr>
          <p:cNvPr id="5" name="AutoShape 3"/>
          <p:cNvSpPr>
            <a:spLocks noChangeArrowheads="1"/>
          </p:cNvSpPr>
          <p:nvPr/>
        </p:nvSpPr>
        <p:spPr bwMode="auto">
          <a:xfrm>
            <a:off x="281355" y="104504"/>
            <a:ext cx="11605846" cy="6858001"/>
          </a:xfrm>
          <a:prstGeom prst="horizontalScroll">
            <a:avLst>
              <a:gd name="adj" fmla="val 13126"/>
            </a:avLst>
          </a:prstGeom>
          <a:solidFill>
            <a:schemeClr val="accent3">
              <a:lumMod val="20000"/>
              <a:lumOff val="80000"/>
            </a:schemeClr>
          </a:solidFill>
          <a:ln w="38100">
            <a:solidFill>
              <a:srgbClr val="000000"/>
            </a:solidFill>
            <a:round/>
            <a:headEnd/>
            <a:tailEnd/>
          </a:ln>
          <a:effectLst>
            <a:outerShdw dist="107763" dir="2700000" algn="ctr" rotWithShape="0">
              <a:srgbClr val="808080">
                <a:alpha val="50000"/>
              </a:srgbClr>
            </a:outerShdw>
          </a:effectLst>
        </p:spPr>
        <p:txBody>
          <a:bodyPr vert="horz" wrap="square" lIns="91440" tIns="45720" rIns="91440" bIns="45720" numCol="1" anchor="t" anchorCtr="0" compatLnSpc="1">
            <a:prstTxWarp prst="textNoShape">
              <a:avLst/>
            </a:prstTxWarp>
          </a:bodyPr>
          <a:lstStyle/>
          <a:p>
            <a:pPr lvl="0" algn="just" defTabSz="457200">
              <a:defRPr/>
            </a:pPr>
            <a:r>
              <a:rPr lang="es-ES" sz="4000" b="1" i="1" dirty="0">
                <a:ln>
                  <a:solidFill>
                    <a:sysClr val="windowText" lastClr="000000"/>
                  </a:solidFill>
                </a:ln>
                <a:solidFill>
                  <a:prstClr val="black"/>
                </a:solidFill>
                <a:cs typeface="Times New Roman" pitchFamily="18" charset="0"/>
              </a:rPr>
              <a:t>13  Cuando alguno es tentado,  no diga que es tentado de parte de Dios;  porque Dios no puede ser tentado por el mal,  ni él tienta a nadie; 14  sino que cada uno es tentado,  cuando de su propia concupiscencia es atraído y seducido. </a:t>
            </a:r>
            <a:endParaRPr kumimoji="0" lang="es-ES" sz="4000" b="1" i="1" u="none" strike="noStrike" kern="1200" cap="none" spc="0" normalizeH="0" baseline="0" noProof="0" dirty="0">
              <a:ln>
                <a:solidFill>
                  <a:sysClr val="windowText" lastClr="000000"/>
                </a:solidFill>
              </a:ln>
              <a:solidFill>
                <a:prstClr val="black"/>
              </a:solidFill>
              <a:uLnTx/>
              <a:uFillTx/>
              <a:cs typeface="Times New Roman" pitchFamily="18" charset="0"/>
            </a:endParaRPr>
          </a:p>
        </p:txBody>
      </p:sp>
    </p:spTree>
    <p:extLst>
      <p:ext uri="{BB962C8B-B14F-4D97-AF65-F5344CB8AC3E}">
        <p14:creationId xmlns:p14="http://schemas.microsoft.com/office/powerpoint/2010/main" val="1041594681"/>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1997613" y="61091"/>
            <a:ext cx="7379994" cy="951375"/>
          </a:xfrm>
          <a:prstGeom prst="bevel">
            <a:avLst/>
          </a:prstGeom>
          <a:solidFill>
            <a:schemeClr val="accent3">
              <a:lumMod val="20000"/>
              <a:lumOff val="80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VE"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rPr>
              <a:t>Santiago </a:t>
            </a:r>
            <a:r>
              <a:rPr kumimoji="0" lang="es-VE" sz="54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rPr>
              <a:t>1:15</a:t>
            </a:r>
            <a:endParaRPr kumimoji="0" lang="es-VE"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endParaRPr>
          </a:p>
        </p:txBody>
      </p:sp>
      <p:sp>
        <p:nvSpPr>
          <p:cNvPr id="5" name="AutoShape 3"/>
          <p:cNvSpPr>
            <a:spLocks noChangeArrowheads="1"/>
          </p:cNvSpPr>
          <p:nvPr/>
        </p:nvSpPr>
        <p:spPr bwMode="auto">
          <a:xfrm>
            <a:off x="281355" y="0"/>
            <a:ext cx="11605846" cy="6858001"/>
          </a:xfrm>
          <a:prstGeom prst="horizontalScroll">
            <a:avLst>
              <a:gd name="adj" fmla="val 13126"/>
            </a:avLst>
          </a:prstGeom>
          <a:solidFill>
            <a:schemeClr val="accent3">
              <a:lumMod val="20000"/>
              <a:lumOff val="80000"/>
            </a:schemeClr>
          </a:solidFill>
          <a:ln w="38100">
            <a:solidFill>
              <a:srgbClr val="000000"/>
            </a:solidFill>
            <a:round/>
            <a:headEnd/>
            <a:tailEnd/>
          </a:ln>
          <a:effectLst>
            <a:outerShdw dist="107763" dir="2700000" algn="ctr" rotWithShape="0">
              <a:srgbClr val="808080">
                <a:alpha val="50000"/>
              </a:srgbClr>
            </a:outerShdw>
          </a:effectLst>
        </p:spPr>
        <p:txBody>
          <a:bodyPr vert="horz" wrap="square" lIns="91440" tIns="45720" rIns="91440" bIns="45720" numCol="1" anchor="t" anchorCtr="0" compatLnSpc="1">
            <a:prstTxWarp prst="textNoShape">
              <a:avLst/>
            </a:prstTxWarp>
          </a:bodyPr>
          <a:lstStyle/>
          <a:p>
            <a:pPr lvl="0" defTabSz="457200">
              <a:defRPr/>
            </a:pPr>
            <a:endParaRPr lang="es-ES" sz="4000" b="1" i="1" dirty="0" smtClean="0">
              <a:ln>
                <a:solidFill>
                  <a:sysClr val="windowText" lastClr="000000"/>
                </a:solidFill>
              </a:ln>
              <a:solidFill>
                <a:prstClr val="black"/>
              </a:solidFill>
              <a:cs typeface="Times New Roman" pitchFamily="18" charset="0"/>
            </a:endParaRPr>
          </a:p>
          <a:p>
            <a:pPr lvl="0" defTabSz="457200">
              <a:defRPr/>
            </a:pPr>
            <a:r>
              <a:rPr lang="es-ES" sz="4000" b="1" i="1" dirty="0" smtClean="0">
                <a:ln>
                  <a:solidFill>
                    <a:sysClr val="windowText" lastClr="000000"/>
                  </a:solidFill>
                </a:ln>
                <a:solidFill>
                  <a:prstClr val="black"/>
                </a:solidFill>
                <a:cs typeface="Times New Roman" pitchFamily="18" charset="0"/>
              </a:rPr>
              <a:t>15  </a:t>
            </a:r>
            <a:r>
              <a:rPr lang="es-ES" sz="4000" b="1" i="1" dirty="0">
                <a:ln>
                  <a:solidFill>
                    <a:sysClr val="windowText" lastClr="000000"/>
                  </a:solidFill>
                </a:ln>
                <a:solidFill>
                  <a:prstClr val="black"/>
                </a:solidFill>
                <a:cs typeface="Times New Roman" pitchFamily="18" charset="0"/>
              </a:rPr>
              <a:t>Entonces la concupiscencia,  después que ha concebido,  da a luz el pecado;  y el pecado,  siendo consumado,  da a luz la muerte. </a:t>
            </a:r>
            <a:endParaRPr kumimoji="0" lang="es-ES" sz="4000" b="1" i="1" u="none" strike="noStrike" kern="1200" cap="none" spc="0" normalizeH="0" baseline="0" noProof="0" dirty="0">
              <a:ln>
                <a:solidFill>
                  <a:sysClr val="windowText" lastClr="000000"/>
                </a:solidFill>
              </a:ln>
              <a:solidFill>
                <a:prstClr val="black"/>
              </a:solidFill>
              <a:uLnTx/>
              <a:uFillTx/>
              <a:cs typeface="Times New Roman" pitchFamily="18" charset="0"/>
            </a:endParaRPr>
          </a:p>
        </p:txBody>
      </p:sp>
    </p:spTree>
    <p:extLst>
      <p:ext uri="{BB962C8B-B14F-4D97-AF65-F5344CB8AC3E}">
        <p14:creationId xmlns:p14="http://schemas.microsoft.com/office/powerpoint/2010/main" val="1074925628"/>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968188" y="470646"/>
          <a:ext cx="9518527" cy="6030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lecha: a la derecha con bandas 1">
            <a:extLst>
              <a:ext uri="{FF2B5EF4-FFF2-40B4-BE49-F238E27FC236}">
                <a16:creationId xmlns:a16="http://schemas.microsoft.com/office/drawing/2014/main" id="{34E79AB6-34FB-7E47-30AA-943C0CA9A54A}"/>
              </a:ext>
            </a:extLst>
          </p:cNvPr>
          <p:cNvSpPr/>
          <p:nvPr/>
        </p:nvSpPr>
        <p:spPr>
          <a:xfrm>
            <a:off x="1521759" y="737932"/>
            <a:ext cx="9148482" cy="5156948"/>
          </a:xfrm>
          <a:prstGeom prst="striped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457200">
              <a:defRPr/>
            </a:pPr>
            <a:r>
              <a:rPr lang="es-ES" sz="4800" b="1" dirty="0">
                <a:solidFill>
                  <a:prstClr val="black"/>
                </a:solidFill>
              </a:rPr>
              <a:t>III.	DIOS NOS AMA Y QUIERE SALVARNOS.</a:t>
            </a:r>
            <a:endParaRPr kumimoji="0" lang="es-ES" sz="4800" b="1"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81994002"/>
      </p:ext>
    </p:extLst>
  </p:cSld>
  <p:clrMapOvr>
    <a:masterClrMapping/>
  </p:clrMapOvr>
  <p:transition spd="slow">
    <p:cover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2">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9682" y="211125"/>
            <a:ext cx="10569389" cy="6247864"/>
          </a:xfrm>
          <a:prstGeom prst="rect">
            <a:avLst/>
          </a:prstGeom>
        </p:spPr>
        <p:txBody>
          <a:bodyPr wrap="square">
            <a:spAutoFit/>
          </a:bodyPr>
          <a:lstStyle/>
          <a:p>
            <a:pPr marL="736600" lvl="0" indent="-736600" algn="just" defTabSz="457200">
              <a:defRPr/>
            </a:pPr>
            <a:r>
              <a:rPr lang="es-ES" sz="3600" dirty="0">
                <a:solidFill>
                  <a:prstClr val="white"/>
                </a:solidFill>
                <a:latin typeface="Times New Roman" pitchFamily="18" charset="0"/>
                <a:ea typeface="Times New Roman" pitchFamily="18" charset="0"/>
                <a:cs typeface="Times New Roman" pitchFamily="18" charset="0"/>
              </a:rPr>
              <a:t>1.	</a:t>
            </a:r>
            <a:r>
              <a:rPr lang="es-ES" sz="4000" dirty="0">
                <a:solidFill>
                  <a:prstClr val="white"/>
                </a:solidFill>
                <a:latin typeface="Times New Roman" pitchFamily="18" charset="0"/>
                <a:ea typeface="Times New Roman" pitchFamily="18" charset="0"/>
                <a:cs typeface="Times New Roman" pitchFamily="18" charset="0"/>
              </a:rPr>
              <a:t>A pesar de nuestra rebelión y pecado, Dios nos ama. ¿Cuál fue la prueba principal de </a:t>
            </a:r>
            <a:r>
              <a:rPr lang="es-ES" sz="4000" b="1" dirty="0">
                <a:solidFill>
                  <a:prstClr val="white"/>
                </a:solidFill>
                <a:latin typeface="Times New Roman" pitchFamily="18" charset="0"/>
                <a:ea typeface="Times New Roman" pitchFamily="18" charset="0"/>
                <a:cs typeface="Times New Roman" pitchFamily="18" charset="0"/>
              </a:rPr>
              <a:t>Su amor</a:t>
            </a:r>
            <a:r>
              <a:rPr lang="es-ES" sz="4000" dirty="0">
                <a:solidFill>
                  <a:prstClr val="white"/>
                </a:solidFill>
                <a:latin typeface="Times New Roman" pitchFamily="18" charset="0"/>
                <a:ea typeface="Times New Roman" pitchFamily="18" charset="0"/>
                <a:cs typeface="Times New Roman" pitchFamily="18" charset="0"/>
              </a:rPr>
              <a:t>? </a:t>
            </a:r>
            <a:r>
              <a:rPr lang="es-ES" sz="4000" b="1" dirty="0">
                <a:latin typeface="Times New Roman" pitchFamily="18" charset="0"/>
                <a:ea typeface="Times New Roman" pitchFamily="18" charset="0"/>
                <a:cs typeface="Times New Roman" pitchFamily="18" charset="0"/>
              </a:rPr>
              <a:t>Romanos 5:8 </a:t>
            </a:r>
            <a:r>
              <a:rPr lang="es-ES" sz="4000" dirty="0">
                <a:latin typeface="Times New Roman" pitchFamily="18" charset="0"/>
                <a:ea typeface="Times New Roman" pitchFamily="18" charset="0"/>
                <a:cs typeface="Times New Roman" pitchFamily="18" charset="0"/>
              </a:rPr>
              <a:t>dice: </a:t>
            </a:r>
            <a:r>
              <a:rPr lang="es-ES" sz="4000" dirty="0">
                <a:solidFill>
                  <a:srgbClr val="FFFF00"/>
                </a:solidFill>
                <a:latin typeface="Times New Roman" pitchFamily="18" charset="0"/>
                <a:ea typeface="Times New Roman" pitchFamily="18" charset="0"/>
                <a:cs typeface="Times New Roman" pitchFamily="18" charset="0"/>
              </a:rPr>
              <a:t>Mas Dios muestra Su</a:t>
            </a:r>
            <a:r>
              <a:rPr lang="es-ES" sz="4000" dirty="0">
                <a:latin typeface="Times New Roman" pitchFamily="18" charset="0"/>
                <a:ea typeface="Times New Roman" pitchFamily="18" charset="0"/>
                <a:cs typeface="Times New Roman" pitchFamily="18" charset="0"/>
              </a:rPr>
              <a:t>______ p</a:t>
            </a:r>
            <a:r>
              <a:rPr lang="es-ES" sz="4000" dirty="0">
                <a:solidFill>
                  <a:srgbClr val="FFFF00"/>
                </a:solidFill>
                <a:latin typeface="Times New Roman" pitchFamily="18" charset="0"/>
                <a:ea typeface="Times New Roman" pitchFamily="18" charset="0"/>
                <a:cs typeface="Times New Roman" pitchFamily="18" charset="0"/>
              </a:rPr>
              <a:t>ara con nosotros, en que siendo aún pecadores</a:t>
            </a:r>
            <a:r>
              <a:rPr lang="es-ES" sz="4000" dirty="0" smtClean="0">
                <a:solidFill>
                  <a:srgbClr val="FFFF00"/>
                </a:solidFill>
                <a:latin typeface="Times New Roman" pitchFamily="18" charset="0"/>
                <a:ea typeface="Times New Roman" pitchFamily="18" charset="0"/>
                <a:cs typeface="Times New Roman" pitchFamily="18" charset="0"/>
              </a:rPr>
              <a:t>,</a:t>
            </a:r>
            <a:r>
              <a:rPr lang="es-ES" sz="4000" dirty="0">
                <a:solidFill>
                  <a:srgbClr val="FFFF00"/>
                </a:solidFill>
                <a:latin typeface="Times New Roman" pitchFamily="18" charset="0"/>
                <a:ea typeface="Times New Roman" pitchFamily="18" charset="0"/>
                <a:cs typeface="Times New Roman" pitchFamily="18" charset="0"/>
              </a:rPr>
              <a:t>	Cristo murió por nosotros. </a:t>
            </a:r>
            <a:r>
              <a:rPr lang="es-ES" sz="4000" dirty="0">
                <a:solidFill>
                  <a:prstClr val="white"/>
                </a:solidFill>
                <a:latin typeface="Times New Roman" pitchFamily="18" charset="0"/>
                <a:ea typeface="Times New Roman" pitchFamily="18" charset="0"/>
                <a:cs typeface="Times New Roman" pitchFamily="18" charset="0"/>
              </a:rPr>
              <a:t>A través de Sus enseñanzas y revelaciones por toda la Biblia, Dios ilustra su gran amor a todo ser humano. ¿Comprende usted que Dios le ama? ____ ¿Cómo demuestra Su amor a usted?_________________.</a:t>
            </a:r>
          </a:p>
        </p:txBody>
      </p:sp>
      <p:sp>
        <p:nvSpPr>
          <p:cNvPr id="3" name="CuadroTexto 2">
            <a:extLst>
              <a:ext uri="{FF2B5EF4-FFF2-40B4-BE49-F238E27FC236}">
                <a16:creationId xmlns:a16="http://schemas.microsoft.com/office/drawing/2014/main" id="{C85674FF-C461-5101-C1B3-23D83432E950}"/>
              </a:ext>
            </a:extLst>
          </p:cNvPr>
          <p:cNvSpPr txBox="1"/>
          <p:nvPr/>
        </p:nvSpPr>
        <p:spPr>
          <a:xfrm>
            <a:off x="2383395" y="2026612"/>
            <a:ext cx="158003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amor</a:t>
            </a:r>
            <a:endParaRPr lang="es-PA" sz="4000" b="1"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713061A3-1FE4-3AFF-29A9-4A2F27021172}"/>
              </a:ext>
            </a:extLst>
          </p:cNvPr>
          <p:cNvSpPr txBox="1"/>
          <p:nvPr/>
        </p:nvSpPr>
        <p:spPr>
          <a:xfrm>
            <a:off x="3173410" y="5166327"/>
            <a:ext cx="914400" cy="646331"/>
          </a:xfrm>
          <a:prstGeom prst="rect">
            <a:avLst/>
          </a:prstGeom>
          <a:noFill/>
        </p:spPr>
        <p:txBody>
          <a:bodyPr wrap="square" rtlCol="0">
            <a:spAutoFit/>
          </a:bodyPr>
          <a:lstStyle/>
          <a:p>
            <a:r>
              <a:rPr lang="es-ES" sz="3600" b="1" i="1" dirty="0" smtClean="0">
                <a:solidFill>
                  <a:srgbClr val="FFFF00"/>
                </a:solidFill>
                <a:latin typeface="Times New Roman" panose="02020603050405020304" pitchFamily="18" charset="0"/>
                <a:cs typeface="Times New Roman" panose="02020603050405020304" pitchFamily="18" charset="0"/>
              </a:rPr>
              <a:t>??? </a:t>
            </a:r>
            <a:endParaRPr lang="es-PA" sz="3600" b="1" i="1" dirty="0">
              <a:solidFill>
                <a:srgbClr val="FFFF00"/>
              </a:solidFill>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FD58A74A-AE1A-FBE9-9C68-EB204024E6F9}"/>
              </a:ext>
            </a:extLst>
          </p:cNvPr>
          <p:cNvSpPr txBox="1"/>
          <p:nvPr/>
        </p:nvSpPr>
        <p:spPr>
          <a:xfrm>
            <a:off x="3234369" y="5754470"/>
            <a:ext cx="3283997" cy="646331"/>
          </a:xfrm>
          <a:prstGeom prst="rect">
            <a:avLst/>
          </a:prstGeom>
          <a:noFill/>
        </p:spPr>
        <p:txBody>
          <a:bodyPr wrap="square" rtlCol="0">
            <a:spAutoFit/>
          </a:bodyPr>
          <a:lstStyle/>
          <a:p>
            <a:r>
              <a:rPr lang="es-ES" sz="3600" b="1" i="1" dirty="0">
                <a:solidFill>
                  <a:srgbClr val="FFFF00"/>
                </a:solidFill>
                <a:latin typeface="Times New Roman" panose="02020603050405020304" pitchFamily="18" charset="0"/>
                <a:cs typeface="Times New Roman" panose="02020603050405020304" pitchFamily="18" charset="0"/>
              </a:rPr>
              <a:t>Murió por </a:t>
            </a:r>
            <a:r>
              <a:rPr lang="es-ES" sz="3600" b="1" i="1" dirty="0" smtClean="0">
                <a:solidFill>
                  <a:srgbClr val="FFFF00"/>
                </a:solidFill>
                <a:latin typeface="Times New Roman" panose="02020603050405020304" pitchFamily="18" charset="0"/>
                <a:cs typeface="Times New Roman" panose="02020603050405020304" pitchFamily="18" charset="0"/>
              </a:rPr>
              <a:t>mi</a:t>
            </a:r>
            <a:endParaRPr lang="es-PA" sz="36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4565720"/>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7430" y="629136"/>
            <a:ext cx="10569389" cy="5632311"/>
          </a:xfrm>
          <a:prstGeom prst="rect">
            <a:avLst/>
          </a:prstGeom>
        </p:spPr>
        <p:txBody>
          <a:bodyPr wrap="square">
            <a:spAutoFit/>
          </a:bodyPr>
          <a:lstStyle/>
          <a:p>
            <a:pPr lvl="0" indent="-736600" algn="just" defTabSz="457200">
              <a:defRPr/>
            </a:pPr>
            <a:r>
              <a:rPr lang="es-ES" sz="4000" dirty="0">
                <a:solidFill>
                  <a:prstClr val="white"/>
                </a:solidFill>
                <a:latin typeface="Times New Roman" pitchFamily="18" charset="0"/>
                <a:ea typeface="Times New Roman" pitchFamily="18" charset="0"/>
                <a:cs typeface="Times New Roman" pitchFamily="18" charset="0"/>
              </a:rPr>
              <a:t>La voluntad o el deseo supremo de Dios es que nadie se pierda, yendo al Lago de Fuego para toda la eternidad. Jesucristo ha hecho todo lo necesario para salvar al pecador de la condenación. </a:t>
            </a:r>
            <a:r>
              <a:rPr lang="es-ES" sz="4000" dirty="0">
                <a:solidFill>
                  <a:srgbClr val="FFFF00"/>
                </a:solidFill>
                <a:latin typeface="Times New Roman" pitchFamily="18" charset="0"/>
                <a:ea typeface="Times New Roman" pitchFamily="18" charset="0"/>
                <a:cs typeface="Times New Roman" pitchFamily="18" charset="0"/>
              </a:rPr>
              <a:t>2ª de Pedro 3:9 </a:t>
            </a:r>
            <a:r>
              <a:rPr lang="es-ES" sz="4000" dirty="0">
                <a:solidFill>
                  <a:prstClr val="white"/>
                </a:solidFill>
                <a:latin typeface="Times New Roman" pitchFamily="18" charset="0"/>
                <a:ea typeface="Times New Roman" pitchFamily="18" charset="0"/>
                <a:cs typeface="Times New Roman" pitchFamily="18" charset="0"/>
              </a:rPr>
              <a:t>dice: </a:t>
            </a:r>
            <a:r>
              <a:rPr lang="es-ES" sz="4000" i="1" dirty="0">
                <a:solidFill>
                  <a:srgbClr val="FFFF00"/>
                </a:solidFill>
                <a:latin typeface="Times New Roman" pitchFamily="18" charset="0"/>
                <a:ea typeface="Times New Roman" pitchFamily="18" charset="0"/>
                <a:cs typeface="Times New Roman" pitchFamily="18" charset="0"/>
              </a:rPr>
              <a:t>El Señor no retarda Su promesa, según algunos la tienen por tardanza, sino que es paciente para con nosotros, no queriendo que _________ perezca, sino que todos procedan al arrepentimiento.</a:t>
            </a:r>
          </a:p>
        </p:txBody>
      </p:sp>
      <p:sp>
        <p:nvSpPr>
          <p:cNvPr id="3" name="CuadroTexto 2">
            <a:extLst>
              <a:ext uri="{FF2B5EF4-FFF2-40B4-BE49-F238E27FC236}">
                <a16:creationId xmlns:a16="http://schemas.microsoft.com/office/drawing/2014/main" id="{C85674FF-C461-5101-C1B3-23D83432E950}"/>
              </a:ext>
            </a:extLst>
          </p:cNvPr>
          <p:cNvSpPr txBox="1"/>
          <p:nvPr/>
        </p:nvSpPr>
        <p:spPr>
          <a:xfrm>
            <a:off x="1241546" y="4891374"/>
            <a:ext cx="2193985"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ninguno</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5557646"/>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4367" y="1191739"/>
            <a:ext cx="10569389" cy="3785652"/>
          </a:xfrm>
          <a:prstGeom prst="rect">
            <a:avLst/>
          </a:prstGeom>
        </p:spPr>
        <p:txBody>
          <a:bodyPr wrap="square">
            <a:spAutoFit/>
          </a:bodyPr>
          <a:lstStyle/>
          <a:p>
            <a:pPr lvl="0" indent="-736600" algn="just" defTabSz="457200">
              <a:defRPr/>
            </a:pPr>
            <a:r>
              <a:rPr lang="es-ES" sz="4000" dirty="0" smtClean="0">
                <a:solidFill>
                  <a:prstClr val="white"/>
                </a:solidFill>
                <a:latin typeface="Times New Roman" pitchFamily="18" charset="0"/>
                <a:ea typeface="Times New Roman" pitchFamily="18" charset="0"/>
                <a:cs typeface="Times New Roman" pitchFamily="18" charset="0"/>
              </a:rPr>
              <a:t>Además, </a:t>
            </a:r>
            <a:r>
              <a:rPr lang="es-ES" sz="4000" dirty="0" smtClean="0">
                <a:solidFill>
                  <a:srgbClr val="FFFF00"/>
                </a:solidFill>
                <a:latin typeface="Times New Roman" pitchFamily="18" charset="0"/>
                <a:ea typeface="Times New Roman" pitchFamily="18" charset="0"/>
                <a:cs typeface="Times New Roman" pitchFamily="18" charset="0"/>
              </a:rPr>
              <a:t>1ª a Timoteo 2:4 </a:t>
            </a:r>
            <a:r>
              <a:rPr lang="es-ES" sz="4000" dirty="0" smtClean="0">
                <a:solidFill>
                  <a:prstClr val="white"/>
                </a:solidFill>
                <a:latin typeface="Times New Roman" pitchFamily="18" charset="0"/>
                <a:ea typeface="Times New Roman" pitchFamily="18" charset="0"/>
                <a:cs typeface="Times New Roman" pitchFamily="18" charset="0"/>
              </a:rPr>
              <a:t>nos asegura que Dios: </a:t>
            </a:r>
            <a:r>
              <a:rPr lang="es-ES" sz="4000" i="1" dirty="0" smtClean="0">
                <a:solidFill>
                  <a:srgbClr val="FFFF00"/>
                </a:solidFill>
                <a:latin typeface="Times New Roman" pitchFamily="18" charset="0"/>
                <a:ea typeface="Times New Roman" pitchFamily="18" charset="0"/>
                <a:cs typeface="Times New Roman" pitchFamily="18" charset="0"/>
              </a:rPr>
              <a:t>quiere que todos los hombres sean _______y vengan al____________ de la verdad.</a:t>
            </a:r>
            <a:r>
              <a:rPr lang="es-ES" sz="4000" dirty="0" smtClean="0">
                <a:solidFill>
                  <a:prstClr val="white"/>
                </a:solidFill>
                <a:latin typeface="Times New Roman" pitchFamily="18" charset="0"/>
                <a:ea typeface="Times New Roman" pitchFamily="18" charset="0"/>
                <a:cs typeface="Times New Roman" pitchFamily="18" charset="0"/>
              </a:rPr>
              <a:t> Dios no quiere que usted muera sin haber obtenido Su provisión para la vida eterna. ¿Comprende usted que Dios está esperándole pacientemente?  _____</a:t>
            </a:r>
            <a:endParaRPr lang="es-ES" sz="4000" dirty="0">
              <a:solidFill>
                <a:prstClr val="white"/>
              </a:solidFill>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C85674FF-C461-5101-C1B3-23D83432E950}"/>
              </a:ext>
            </a:extLst>
          </p:cNvPr>
          <p:cNvSpPr txBox="1"/>
          <p:nvPr/>
        </p:nvSpPr>
        <p:spPr>
          <a:xfrm>
            <a:off x="9280583" y="1791902"/>
            <a:ext cx="158003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salvos</a:t>
            </a:r>
            <a:endParaRPr lang="es-PA" sz="4000" b="1"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713061A3-1FE4-3AFF-29A9-4A2F27021172}"/>
              </a:ext>
            </a:extLst>
          </p:cNvPr>
          <p:cNvSpPr txBox="1"/>
          <p:nvPr/>
        </p:nvSpPr>
        <p:spPr>
          <a:xfrm>
            <a:off x="3199921" y="2438233"/>
            <a:ext cx="316169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conocimiento</a:t>
            </a:r>
            <a:endParaRPr lang="es-PA" sz="4000" b="1"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FD58A74A-AE1A-FBE9-9C68-EB204024E6F9}"/>
              </a:ext>
            </a:extLst>
          </p:cNvPr>
          <p:cNvSpPr txBox="1"/>
          <p:nvPr/>
        </p:nvSpPr>
        <p:spPr>
          <a:xfrm>
            <a:off x="9717612" y="4237510"/>
            <a:ext cx="1033119" cy="707886"/>
          </a:xfrm>
          <a:prstGeom prst="rect">
            <a:avLst/>
          </a:prstGeom>
          <a:noFill/>
        </p:spPr>
        <p:txBody>
          <a:bodyPr wrap="square" rtlCol="0">
            <a:spAutoFit/>
          </a:bodyPr>
          <a:lstStyle/>
          <a:p>
            <a:r>
              <a:rPr lang="es-ES" sz="4000" b="1" i="1" dirty="0" smtClean="0">
                <a:solidFill>
                  <a:srgbClr val="FFFF00"/>
                </a:solidFill>
                <a:latin typeface="Times New Roman" panose="02020603050405020304" pitchFamily="18" charset="0"/>
                <a:cs typeface="Times New Roman" panose="02020603050405020304" pitchFamily="18" charset="0"/>
              </a:rPr>
              <a:t>???</a:t>
            </a:r>
            <a:endParaRPr lang="es-PA" sz="4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5838493"/>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461624"/>
            <a:ext cx="10569389" cy="3170099"/>
          </a:xfrm>
          <a:prstGeom prst="rect">
            <a:avLst/>
          </a:prstGeom>
        </p:spPr>
        <p:txBody>
          <a:bodyPr wrap="square">
            <a:spAutoFit/>
          </a:bodyPr>
          <a:lstStyle/>
          <a:p>
            <a:pPr marL="736600" lvl="0" indent="-1473200" algn="just" defTabSz="457200">
              <a:defRPr/>
            </a:pPr>
            <a:r>
              <a:rPr lang="es-ES" sz="4000" dirty="0" smtClean="0">
                <a:solidFill>
                  <a:prstClr val="white"/>
                </a:solidFill>
                <a:latin typeface="Times New Roman" pitchFamily="18" charset="0"/>
                <a:ea typeface="Times New Roman" pitchFamily="18" charset="0"/>
                <a:cs typeface="Times New Roman" pitchFamily="18" charset="0"/>
              </a:rPr>
              <a:t>2.	A pesar de nuestra naturaleza pecadora, Dios quiere salvarnos por Su gracia. </a:t>
            </a:r>
            <a:r>
              <a:rPr lang="es-ES" sz="4000" b="1" i="1" dirty="0" smtClean="0">
                <a:solidFill>
                  <a:srgbClr val="FFFF00"/>
                </a:solidFill>
                <a:latin typeface="Times New Roman" pitchFamily="18" charset="0"/>
                <a:ea typeface="Times New Roman" pitchFamily="18" charset="0"/>
                <a:cs typeface="Times New Roman" pitchFamily="18" charset="0"/>
              </a:rPr>
              <a:t>Efesios 2:8 </a:t>
            </a:r>
            <a:r>
              <a:rPr lang="es-ES" sz="4000" dirty="0" smtClean="0">
                <a:solidFill>
                  <a:prstClr val="white"/>
                </a:solidFill>
                <a:latin typeface="Times New Roman" pitchFamily="18" charset="0"/>
                <a:ea typeface="Times New Roman" pitchFamily="18" charset="0"/>
                <a:cs typeface="Times New Roman" pitchFamily="18" charset="0"/>
              </a:rPr>
              <a:t>declara: </a:t>
            </a:r>
            <a:r>
              <a:rPr lang="es-ES" sz="4000" i="1" dirty="0" smtClean="0">
                <a:solidFill>
                  <a:srgbClr val="FFFF00"/>
                </a:solidFill>
                <a:latin typeface="Times New Roman" pitchFamily="18" charset="0"/>
                <a:ea typeface="Times New Roman" pitchFamily="18" charset="0"/>
                <a:cs typeface="Times New Roman" pitchFamily="18" charset="0"/>
              </a:rPr>
              <a:t>Porque por ______sois salvos por medio de la fe; y esto no de vosotros, pues es don de Dios. </a:t>
            </a:r>
            <a:endParaRPr lang="es-ES" sz="4000" i="1" dirty="0">
              <a:solidFill>
                <a:srgbClr val="FFFF00"/>
              </a:solidFill>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C85674FF-C461-5101-C1B3-23D83432E950}"/>
              </a:ext>
            </a:extLst>
          </p:cNvPr>
          <p:cNvSpPr txBox="1"/>
          <p:nvPr/>
        </p:nvSpPr>
        <p:spPr>
          <a:xfrm>
            <a:off x="6308245" y="1667332"/>
            <a:ext cx="158003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gracia</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5750656"/>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461624"/>
            <a:ext cx="10569389" cy="5016758"/>
          </a:xfrm>
          <a:prstGeom prst="rect">
            <a:avLst/>
          </a:prstGeom>
        </p:spPr>
        <p:txBody>
          <a:bodyPr wrap="square">
            <a:spAutoFit/>
          </a:bodyPr>
          <a:lstStyle/>
          <a:p>
            <a:pPr marL="736600" lvl="0" indent="-1473200" algn="just" defTabSz="457200">
              <a:defRPr/>
            </a:pPr>
            <a:r>
              <a:rPr lang="es-ES" sz="4000" dirty="0" smtClean="0">
                <a:solidFill>
                  <a:prstClr val="white"/>
                </a:solidFill>
                <a:latin typeface="Times New Roman" pitchFamily="18" charset="0"/>
                <a:ea typeface="Times New Roman" pitchFamily="18" charset="0"/>
                <a:cs typeface="Times New Roman" pitchFamily="18" charset="0"/>
              </a:rPr>
              <a:t>	La gracia de Dios es un regalo o una consideración especial de Dios que no merecemos. </a:t>
            </a:r>
            <a:r>
              <a:rPr lang="es-ES" sz="4000" b="1" i="1" dirty="0" smtClean="0">
                <a:latin typeface="Times New Roman" pitchFamily="18" charset="0"/>
                <a:ea typeface="Times New Roman" pitchFamily="18" charset="0"/>
                <a:cs typeface="Times New Roman" pitchFamily="18" charset="0"/>
              </a:rPr>
              <a:t>Romanos 5:20-21 </a:t>
            </a:r>
            <a:r>
              <a:rPr lang="es-ES" sz="4000" dirty="0" smtClean="0">
                <a:solidFill>
                  <a:prstClr val="white"/>
                </a:solidFill>
                <a:latin typeface="Times New Roman" pitchFamily="18" charset="0"/>
                <a:ea typeface="Times New Roman" pitchFamily="18" charset="0"/>
                <a:cs typeface="Times New Roman" pitchFamily="18" charset="0"/>
              </a:rPr>
              <a:t>explica que cuando el pecado </a:t>
            </a:r>
            <a:r>
              <a:rPr lang="es-ES" sz="4000" i="1" dirty="0" smtClean="0">
                <a:solidFill>
                  <a:srgbClr val="FFFF00"/>
                </a:solidFill>
                <a:latin typeface="Times New Roman" pitchFamily="18" charset="0"/>
                <a:ea typeface="Times New Roman" pitchFamily="18" charset="0"/>
                <a:cs typeface="Times New Roman" pitchFamily="18" charset="0"/>
              </a:rPr>
              <a:t>abundó, sobreabundó la _______; para que así como el pecado reinó para muerte, así también la ________ reine por la justicia para vida eterna mediante Jesucristo, Señor nuestro. </a:t>
            </a:r>
            <a:endParaRPr lang="es-ES" sz="4000" i="1" dirty="0">
              <a:solidFill>
                <a:srgbClr val="FFFF00"/>
              </a:solidFill>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C85674FF-C461-5101-C1B3-23D83432E950}"/>
              </a:ext>
            </a:extLst>
          </p:cNvPr>
          <p:cNvSpPr txBox="1"/>
          <p:nvPr/>
        </p:nvSpPr>
        <p:spPr>
          <a:xfrm>
            <a:off x="1814622" y="2856052"/>
            <a:ext cx="158003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gracia</a:t>
            </a:r>
            <a:endParaRPr lang="es-PA" sz="4000" b="1"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713061A3-1FE4-3AFF-29A9-4A2F27021172}"/>
              </a:ext>
            </a:extLst>
          </p:cNvPr>
          <p:cNvSpPr txBox="1"/>
          <p:nvPr/>
        </p:nvSpPr>
        <p:spPr>
          <a:xfrm>
            <a:off x="8247976" y="3498623"/>
            <a:ext cx="1627544"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gracia</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8211968"/>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98242" y="945801"/>
            <a:ext cx="10569389" cy="4401205"/>
          </a:xfrm>
          <a:prstGeom prst="rect">
            <a:avLst/>
          </a:prstGeom>
        </p:spPr>
        <p:txBody>
          <a:bodyPr wrap="square">
            <a:spAutoFit/>
          </a:bodyPr>
          <a:lstStyle/>
          <a:p>
            <a:pPr lvl="0" indent="-736600" algn="just" defTabSz="457200">
              <a:defRPr/>
            </a:pPr>
            <a:r>
              <a:rPr lang="es-ES" sz="4000" dirty="0">
                <a:solidFill>
                  <a:prstClr val="white"/>
                </a:solidFill>
                <a:latin typeface="Times New Roman" pitchFamily="18" charset="0"/>
                <a:ea typeface="Times New Roman" pitchFamily="18" charset="0"/>
                <a:cs typeface="Times New Roman" pitchFamily="18" charset="0"/>
              </a:rPr>
              <a:t>Este regalo de Dios costó el gran precio del sufrimiento y la muerte del Señor Jesucristo en la cruz por nuestros pecados. El recibió el terrible juicio de Dios en nuestro lugar. El plan completo de salvación es una revelación de la gracia de Dios. ¿Comprende que aunque no merece nada, Dios quiere mostrarle Su gracia?_______</a:t>
            </a:r>
          </a:p>
        </p:txBody>
      </p:sp>
      <p:sp>
        <p:nvSpPr>
          <p:cNvPr id="3" name="CuadroTexto 2">
            <a:extLst>
              <a:ext uri="{FF2B5EF4-FFF2-40B4-BE49-F238E27FC236}">
                <a16:creationId xmlns:a16="http://schemas.microsoft.com/office/drawing/2014/main" id="{C85674FF-C461-5101-C1B3-23D83432E950}"/>
              </a:ext>
            </a:extLst>
          </p:cNvPr>
          <p:cNvSpPr txBox="1"/>
          <p:nvPr/>
        </p:nvSpPr>
        <p:spPr>
          <a:xfrm>
            <a:off x="7965077" y="4577938"/>
            <a:ext cx="1009106" cy="707886"/>
          </a:xfrm>
          <a:prstGeom prst="rect">
            <a:avLst/>
          </a:prstGeom>
          <a:noFill/>
        </p:spPr>
        <p:txBody>
          <a:bodyPr wrap="square" rtlCol="0">
            <a:spAutoFit/>
          </a:bodyPr>
          <a:lstStyle/>
          <a:p>
            <a:r>
              <a:rPr lang="es-ES" sz="4000" b="1" i="1" dirty="0" smtClean="0">
                <a:solidFill>
                  <a:srgbClr val="FFFF00"/>
                </a:solidFill>
                <a:latin typeface="Times New Roman" panose="02020603050405020304" pitchFamily="18" charset="0"/>
                <a:cs typeface="Times New Roman" panose="02020603050405020304" pitchFamily="18" charset="0"/>
              </a:rPr>
              <a:t>???</a:t>
            </a:r>
            <a:endParaRPr lang="es-PA" sz="4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2977368"/>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9897" y="387546"/>
            <a:ext cx="10541726" cy="3170099"/>
          </a:xfrm>
          <a:prstGeom prst="rect">
            <a:avLst/>
          </a:prstGeom>
        </p:spPr>
        <p:txBody>
          <a:bodyPr wrap="square">
            <a:spAutoFit/>
          </a:bodyPr>
          <a:lstStyle/>
          <a:p>
            <a:pPr marL="736600" lvl="0" indent="-736600" algn="just" defTabSz="457200">
              <a:defRPr/>
            </a:pPr>
            <a:r>
              <a:rPr lang="es-ES" sz="4000" dirty="0">
                <a:solidFill>
                  <a:prstClr val="white"/>
                </a:solidFill>
                <a:latin typeface="Times New Roman" pitchFamily="18" charset="0"/>
                <a:ea typeface="Times New Roman" pitchFamily="18" charset="0"/>
                <a:cs typeface="Times New Roman" pitchFamily="18" charset="0"/>
              </a:rPr>
              <a:t>3.	Si no fuera por la misericordia de Dios, todos iríamos al Infierno, porque es el castigo que merecemos por nuestros pecados. En realidad, merecemos la eterna condenación en el </a:t>
            </a:r>
            <a:r>
              <a:rPr lang="es-ES" sz="4000" dirty="0">
                <a:solidFill>
                  <a:srgbClr val="FFFF00"/>
                </a:solidFill>
                <a:latin typeface="Times New Roman" pitchFamily="18" charset="0"/>
                <a:ea typeface="Times New Roman" pitchFamily="18" charset="0"/>
                <a:cs typeface="Times New Roman" pitchFamily="18" charset="0"/>
              </a:rPr>
              <a:t>“Lago de Fuego,” </a:t>
            </a:r>
            <a:r>
              <a:rPr lang="es-ES" sz="4000" dirty="0">
                <a:solidFill>
                  <a:prstClr val="white"/>
                </a:solidFill>
                <a:latin typeface="Times New Roman" pitchFamily="18" charset="0"/>
                <a:ea typeface="Times New Roman" pitchFamily="18" charset="0"/>
                <a:cs typeface="Times New Roman" pitchFamily="18" charset="0"/>
              </a:rPr>
              <a:t>mencionada en </a:t>
            </a:r>
            <a:r>
              <a:rPr lang="es-ES" sz="4000" i="1" dirty="0">
                <a:solidFill>
                  <a:srgbClr val="FFFF00"/>
                </a:solidFill>
                <a:latin typeface="Times New Roman" pitchFamily="18" charset="0"/>
                <a:ea typeface="Times New Roman" pitchFamily="18" charset="0"/>
                <a:cs typeface="Times New Roman" pitchFamily="18" charset="0"/>
              </a:rPr>
              <a:t>Apocalipsis 20:15</a:t>
            </a:r>
            <a:r>
              <a:rPr lang="es-ES" sz="4000" dirty="0">
                <a:solidFill>
                  <a:prstClr val="white"/>
                </a:solidFill>
                <a:latin typeface="Times New Roman" pitchFamily="18" charset="0"/>
                <a:ea typeface="Times New Roman" pitchFamily="18" charset="0"/>
                <a:cs typeface="Times New Roman" pitchFamily="18" charset="0"/>
              </a:rPr>
              <a:t>. </a:t>
            </a:r>
          </a:p>
        </p:txBody>
      </p:sp>
    </p:spTree>
    <p:extLst>
      <p:ext uri="{BB962C8B-B14F-4D97-AF65-F5344CB8AC3E}">
        <p14:creationId xmlns:p14="http://schemas.microsoft.com/office/powerpoint/2010/main" val="1635663538"/>
      </p:ext>
    </p:extLst>
  </p:cSld>
  <p:clrMapOvr>
    <a:masterClrMapping/>
  </p:clrMapOvr>
  <p:transition spd="slow">
    <p:strips dir="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9897" y="792496"/>
            <a:ext cx="10541726" cy="3785652"/>
          </a:xfrm>
          <a:prstGeom prst="rect">
            <a:avLst/>
          </a:prstGeom>
        </p:spPr>
        <p:txBody>
          <a:bodyPr wrap="square">
            <a:spAutoFit/>
          </a:bodyPr>
          <a:lstStyle/>
          <a:p>
            <a:pPr marL="736600" lvl="0" indent="-736600" algn="just" defTabSz="457200">
              <a:defRPr/>
            </a:pPr>
            <a:r>
              <a:rPr lang="es-ES" sz="4000" dirty="0" smtClean="0">
                <a:solidFill>
                  <a:prstClr val="white"/>
                </a:solidFill>
                <a:latin typeface="Times New Roman" pitchFamily="18" charset="0"/>
                <a:ea typeface="Times New Roman" pitchFamily="18" charset="0"/>
                <a:cs typeface="Times New Roman" pitchFamily="18" charset="0"/>
              </a:rPr>
              <a:t>	La </a:t>
            </a:r>
            <a:r>
              <a:rPr lang="es-ES" sz="4000" dirty="0">
                <a:solidFill>
                  <a:prstClr val="white"/>
                </a:solidFill>
                <a:latin typeface="Times New Roman" pitchFamily="18" charset="0"/>
                <a:ea typeface="Times New Roman" pitchFamily="18" charset="0"/>
                <a:cs typeface="Times New Roman" pitchFamily="18" charset="0"/>
              </a:rPr>
              <a:t>palabra “misericordia” quiere decir que </a:t>
            </a:r>
            <a:r>
              <a:rPr lang="es-ES" sz="4000" dirty="0" smtClean="0">
                <a:solidFill>
                  <a:prstClr val="white"/>
                </a:solidFill>
                <a:latin typeface="Times New Roman" pitchFamily="18" charset="0"/>
                <a:ea typeface="Times New Roman" pitchFamily="18" charset="0"/>
                <a:cs typeface="Times New Roman" pitchFamily="18" charset="0"/>
              </a:rPr>
              <a:t> </a:t>
            </a:r>
            <a:r>
              <a:rPr lang="es-ES" sz="4000" dirty="0">
                <a:solidFill>
                  <a:prstClr val="white"/>
                </a:solidFill>
                <a:latin typeface="Times New Roman" pitchFamily="18" charset="0"/>
                <a:ea typeface="Times New Roman" pitchFamily="18" charset="0"/>
                <a:cs typeface="Times New Roman" pitchFamily="18" charset="0"/>
              </a:rPr>
              <a:t>“Dios </a:t>
            </a:r>
            <a:r>
              <a:rPr lang="es-ES" sz="4000" b="1" dirty="0">
                <a:solidFill>
                  <a:prstClr val="white"/>
                </a:solidFill>
                <a:latin typeface="Times New Roman" pitchFamily="18" charset="0"/>
                <a:ea typeface="Times New Roman" pitchFamily="18" charset="0"/>
                <a:cs typeface="Times New Roman" pitchFamily="18" charset="0"/>
              </a:rPr>
              <a:t>no</a:t>
            </a:r>
            <a:r>
              <a:rPr lang="es-ES" sz="4000" dirty="0">
                <a:solidFill>
                  <a:prstClr val="white"/>
                </a:solidFill>
                <a:latin typeface="Times New Roman" pitchFamily="18" charset="0"/>
                <a:ea typeface="Times New Roman" pitchFamily="18" charset="0"/>
                <a:cs typeface="Times New Roman" pitchFamily="18" charset="0"/>
              </a:rPr>
              <a:t> nos da lo que merecemos por nuestros pecados.” El </a:t>
            </a:r>
            <a:r>
              <a:rPr lang="es-ES" sz="4000" i="1" dirty="0">
                <a:latin typeface="Times New Roman" pitchFamily="18" charset="0"/>
                <a:ea typeface="Times New Roman" pitchFamily="18" charset="0"/>
                <a:cs typeface="Times New Roman" pitchFamily="18" charset="0"/>
              </a:rPr>
              <a:t>Salmo 103:8 </a:t>
            </a:r>
            <a:r>
              <a:rPr lang="es-ES" sz="4000" dirty="0">
                <a:solidFill>
                  <a:prstClr val="white"/>
                </a:solidFill>
                <a:latin typeface="Times New Roman" pitchFamily="18" charset="0"/>
                <a:ea typeface="Times New Roman" pitchFamily="18" charset="0"/>
                <a:cs typeface="Times New Roman" pitchFamily="18" charset="0"/>
              </a:rPr>
              <a:t>muestra cómo es el carácter de Dios: </a:t>
            </a:r>
            <a:r>
              <a:rPr lang="es-ES" sz="4000" i="1" dirty="0">
                <a:solidFill>
                  <a:srgbClr val="FFFF00"/>
                </a:solidFill>
                <a:latin typeface="Times New Roman" pitchFamily="18" charset="0"/>
                <a:ea typeface="Times New Roman" pitchFamily="18" charset="0"/>
                <a:cs typeface="Times New Roman" pitchFamily="18" charset="0"/>
              </a:rPr>
              <a:t>Misericordioso y clemente es Jehová; lento para la ira, y grande </a:t>
            </a:r>
            <a:r>
              <a:rPr lang="es-ES" sz="4000" i="1" dirty="0" smtClean="0">
                <a:solidFill>
                  <a:srgbClr val="FFFF00"/>
                </a:solidFill>
                <a:latin typeface="Times New Roman" pitchFamily="18" charset="0"/>
                <a:ea typeface="Times New Roman" pitchFamily="18" charset="0"/>
                <a:cs typeface="Times New Roman" pitchFamily="18" charset="0"/>
              </a:rPr>
              <a:t>en </a:t>
            </a:r>
            <a:r>
              <a:rPr lang="es-ES" sz="4000" dirty="0" smtClean="0">
                <a:solidFill>
                  <a:prstClr val="white"/>
                </a:solidFill>
                <a:latin typeface="Times New Roman" pitchFamily="18" charset="0"/>
                <a:ea typeface="Times New Roman" pitchFamily="18" charset="0"/>
                <a:cs typeface="Times New Roman" pitchFamily="18" charset="0"/>
              </a:rPr>
              <a:t>_______________. </a:t>
            </a:r>
            <a:endParaRPr lang="es-ES" sz="4000" dirty="0">
              <a:solidFill>
                <a:prstClr val="white"/>
              </a:solidFill>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C85674FF-C461-5101-C1B3-23D83432E950}"/>
              </a:ext>
            </a:extLst>
          </p:cNvPr>
          <p:cNvSpPr txBox="1"/>
          <p:nvPr/>
        </p:nvSpPr>
        <p:spPr>
          <a:xfrm>
            <a:off x="2535346" y="3815641"/>
            <a:ext cx="306593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misericordia </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6152230"/>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5905" y="691084"/>
            <a:ext cx="10569389" cy="5016758"/>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Efesios 2:4-5 declara</a:t>
            </a:r>
            <a:r>
              <a:rPr lang="es-ES" sz="4000" dirty="0">
                <a:solidFill>
                  <a:prstClr val="white"/>
                </a:solidFill>
                <a:latin typeface="Times New Roman" pitchFamily="18" charset="0"/>
                <a:ea typeface="Times New Roman" pitchFamily="18" charset="0"/>
                <a:cs typeface="Times New Roman" pitchFamily="18" charset="0"/>
              </a:rPr>
              <a:t>: </a:t>
            </a:r>
            <a:r>
              <a:rPr lang="es-ES" sz="4000" i="1" dirty="0">
                <a:solidFill>
                  <a:srgbClr val="FFFF00"/>
                </a:solidFill>
                <a:latin typeface="Times New Roman" pitchFamily="18" charset="0"/>
                <a:ea typeface="Times New Roman" pitchFamily="18" charset="0"/>
                <a:cs typeface="Times New Roman" pitchFamily="18" charset="0"/>
              </a:rPr>
              <a:t>Pero Dios, que es rico </a:t>
            </a:r>
            <a:r>
              <a:rPr lang="es-ES" sz="4000" i="1" dirty="0" smtClean="0">
                <a:solidFill>
                  <a:srgbClr val="FFFF00"/>
                </a:solidFill>
                <a:latin typeface="Times New Roman" pitchFamily="18" charset="0"/>
                <a:ea typeface="Times New Roman" pitchFamily="18" charset="0"/>
                <a:cs typeface="Times New Roman" pitchFamily="18" charset="0"/>
              </a:rPr>
              <a:t>en ____________, </a:t>
            </a:r>
            <a:r>
              <a:rPr lang="es-ES" sz="4000" i="1" dirty="0">
                <a:solidFill>
                  <a:srgbClr val="FFFF00"/>
                </a:solidFill>
                <a:latin typeface="Times New Roman" pitchFamily="18" charset="0"/>
                <a:ea typeface="Times New Roman" pitchFamily="18" charset="0"/>
                <a:cs typeface="Times New Roman" pitchFamily="18" charset="0"/>
              </a:rPr>
              <a:t>por Su gran amor con que nos amó, aun estando nosotros muertos en pecados, nos dio vida juntamente con Cristo (por gracia sois salvos). </a:t>
            </a:r>
            <a:r>
              <a:rPr lang="es-ES" sz="4000" dirty="0">
                <a:solidFill>
                  <a:prstClr val="white"/>
                </a:solidFill>
                <a:latin typeface="Times New Roman" pitchFamily="18" charset="0"/>
                <a:ea typeface="Times New Roman" pitchFamily="18" charset="0"/>
                <a:cs typeface="Times New Roman" pitchFamily="18" charset="0"/>
              </a:rPr>
              <a:t>Santiago 5:11 también afirma: </a:t>
            </a:r>
            <a:r>
              <a:rPr lang="es-ES" sz="4000" i="1" dirty="0">
                <a:solidFill>
                  <a:srgbClr val="FFFF00"/>
                </a:solidFill>
                <a:latin typeface="Times New Roman" pitchFamily="18" charset="0"/>
                <a:ea typeface="Times New Roman" pitchFamily="18" charset="0"/>
                <a:cs typeface="Times New Roman" pitchFamily="18" charset="0"/>
              </a:rPr>
              <a:t>que el Señor es muy _____________ y compasivo. </a:t>
            </a:r>
            <a:r>
              <a:rPr lang="es-ES" sz="4000" dirty="0">
                <a:solidFill>
                  <a:prstClr val="white"/>
                </a:solidFill>
                <a:latin typeface="Times New Roman" pitchFamily="18" charset="0"/>
                <a:ea typeface="Times New Roman" pitchFamily="18" charset="0"/>
                <a:cs typeface="Times New Roman" pitchFamily="18" charset="0"/>
              </a:rPr>
              <a:t>¿Comprende usted que aunque merece el castigo eterno, Dios quiere mostrarle Su misericordia</a:t>
            </a:r>
            <a:r>
              <a:rPr lang="es-ES" sz="4000" dirty="0" smtClean="0">
                <a:solidFill>
                  <a:prstClr val="white"/>
                </a:solidFill>
                <a:latin typeface="Times New Roman" pitchFamily="18" charset="0"/>
                <a:ea typeface="Times New Roman" pitchFamily="18" charset="0"/>
                <a:cs typeface="Times New Roman" pitchFamily="18" charset="0"/>
              </a:rPr>
              <a:t>? ___</a:t>
            </a:r>
            <a:endParaRPr lang="es-ES" sz="4000" dirty="0">
              <a:solidFill>
                <a:prstClr val="white"/>
              </a:solidFill>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C85674FF-C461-5101-C1B3-23D83432E950}"/>
              </a:ext>
            </a:extLst>
          </p:cNvPr>
          <p:cNvSpPr txBox="1"/>
          <p:nvPr/>
        </p:nvSpPr>
        <p:spPr>
          <a:xfrm>
            <a:off x="1008528" y="1312268"/>
            <a:ext cx="2949517"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misericordia</a:t>
            </a:r>
            <a:endParaRPr lang="es-PA" sz="4000" b="1"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713061A3-1FE4-3AFF-29A9-4A2F27021172}"/>
              </a:ext>
            </a:extLst>
          </p:cNvPr>
          <p:cNvSpPr txBox="1"/>
          <p:nvPr/>
        </p:nvSpPr>
        <p:spPr>
          <a:xfrm>
            <a:off x="4567548" y="3754879"/>
            <a:ext cx="3505298"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misericordioso</a:t>
            </a:r>
            <a:endParaRPr lang="es-PA" sz="4000" b="1"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FD58A74A-AE1A-FBE9-9C68-EB204024E6F9}"/>
              </a:ext>
            </a:extLst>
          </p:cNvPr>
          <p:cNvSpPr txBox="1"/>
          <p:nvPr/>
        </p:nvSpPr>
        <p:spPr>
          <a:xfrm>
            <a:off x="10477076" y="4935095"/>
            <a:ext cx="1018238" cy="707886"/>
          </a:xfrm>
          <a:prstGeom prst="rect">
            <a:avLst/>
          </a:prstGeom>
          <a:noFill/>
        </p:spPr>
        <p:txBody>
          <a:bodyPr wrap="square" rtlCol="0">
            <a:spAutoFit/>
          </a:bodyPr>
          <a:lstStyle/>
          <a:p>
            <a:r>
              <a:rPr lang="es-ES" sz="4000" b="1" i="1" dirty="0" smtClean="0">
                <a:solidFill>
                  <a:srgbClr val="FFFF00"/>
                </a:solidFill>
                <a:latin typeface="Times New Roman" panose="02020603050405020304" pitchFamily="18" charset="0"/>
                <a:cs typeface="Times New Roman" panose="02020603050405020304" pitchFamily="18" charset="0"/>
              </a:rPr>
              <a:t>???  </a:t>
            </a:r>
            <a:endParaRPr lang="es-PA" sz="4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3560542"/>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801462531"/>
              </p:ext>
            </p:extLst>
          </p:nvPr>
        </p:nvGraphicFramePr>
        <p:xfrm>
          <a:off x="1136468" y="470646"/>
          <a:ext cx="10019211" cy="6030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lecha: a la derecha con bandas 1">
            <a:extLst>
              <a:ext uri="{FF2B5EF4-FFF2-40B4-BE49-F238E27FC236}">
                <a16:creationId xmlns:a16="http://schemas.microsoft.com/office/drawing/2014/main" id="{34E79AB6-34FB-7E47-30AA-943C0CA9A54A}"/>
              </a:ext>
            </a:extLst>
          </p:cNvPr>
          <p:cNvSpPr/>
          <p:nvPr/>
        </p:nvSpPr>
        <p:spPr>
          <a:xfrm>
            <a:off x="820271" y="850526"/>
            <a:ext cx="9849970" cy="5156948"/>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457200">
              <a:defRPr/>
            </a:pPr>
            <a:r>
              <a:rPr lang="es-ES" sz="4800" b="1" dirty="0">
                <a:solidFill>
                  <a:prstClr val="black"/>
                </a:solidFill>
              </a:rPr>
              <a:t>IV.	JESUCRISTO ES LA PROVISIÓN DE DIOS PARA NUESTRA SALVACIÓN.</a:t>
            </a:r>
            <a:endParaRPr kumimoji="0" lang="es-ES" sz="4800" b="1" i="0" u="none" strike="noStrike" kern="1200" cap="none" spc="0" normalizeH="0" baseline="0" noProof="0" dirty="0">
              <a:ln>
                <a:noFill/>
              </a:ln>
              <a:solidFill>
                <a:prstClr val="black"/>
              </a:solidFill>
              <a:effectLst/>
              <a:uLnTx/>
              <a:uFillTx/>
              <a:latin typeface="Century Gothic" panose="020B0502020202020204"/>
            </a:endParaRPr>
          </a:p>
        </p:txBody>
      </p:sp>
    </p:spTree>
    <p:extLst>
      <p:ext uri="{BB962C8B-B14F-4D97-AF65-F5344CB8AC3E}">
        <p14:creationId xmlns:p14="http://schemas.microsoft.com/office/powerpoint/2010/main" val="2138293353"/>
      </p:ext>
    </p:extLst>
  </p:cSld>
  <p:clrMapOvr>
    <a:masterClrMapping/>
  </p:clrMapOvr>
  <p:transition spd="slow">
    <p:cover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2">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4" y="605564"/>
            <a:ext cx="10569389" cy="5016758"/>
          </a:xfrm>
          <a:prstGeom prst="rect">
            <a:avLst/>
          </a:prstGeom>
        </p:spPr>
        <p:txBody>
          <a:bodyPr wrap="square">
            <a:spAutoFit/>
          </a:bodyPr>
          <a:lstStyle/>
          <a:p>
            <a:pPr marL="796925" lvl="0" indent="-796925" algn="just" defTabSz="457200">
              <a:defRPr/>
            </a:pPr>
            <a:r>
              <a:rPr lang="es-ES" sz="4000" dirty="0" smtClean="0">
                <a:latin typeface="Times New Roman" pitchFamily="18" charset="0"/>
                <a:ea typeface="Times New Roman" pitchFamily="18" charset="0"/>
                <a:cs typeface="Times New Roman" pitchFamily="18" charset="0"/>
              </a:rPr>
              <a:t>1.	Dios </a:t>
            </a:r>
            <a:r>
              <a:rPr lang="es-ES" sz="4000" dirty="0">
                <a:latin typeface="Times New Roman" pitchFamily="18" charset="0"/>
                <a:ea typeface="Times New Roman" pitchFamily="18" charset="0"/>
                <a:cs typeface="Times New Roman" pitchFamily="18" charset="0"/>
              </a:rPr>
              <a:t>nos dio Su único Hijo mostrando Su gran amor a nosotros. Juan 3:16 dice: </a:t>
            </a:r>
            <a:r>
              <a:rPr lang="es-ES" sz="4000" i="1" dirty="0">
                <a:solidFill>
                  <a:srgbClr val="FFFF00"/>
                </a:solidFill>
                <a:latin typeface="Times New Roman" pitchFamily="18" charset="0"/>
                <a:ea typeface="Times New Roman" pitchFamily="18" charset="0"/>
                <a:cs typeface="Times New Roman" pitchFamily="18" charset="0"/>
              </a:rPr>
              <a:t>Porque de tal manera</a:t>
            </a:r>
            <a:r>
              <a:rPr lang="es-ES" sz="4000" dirty="0">
                <a:solidFill>
                  <a:srgbClr val="FFFF00"/>
                </a:solidFill>
                <a:latin typeface="Times New Roman" pitchFamily="18" charset="0"/>
                <a:ea typeface="Times New Roman" pitchFamily="18" charset="0"/>
                <a:cs typeface="Times New Roman" pitchFamily="18" charset="0"/>
              </a:rPr>
              <a:t>_____ </a:t>
            </a:r>
            <a:r>
              <a:rPr lang="es-ES" sz="4000" i="1" dirty="0">
                <a:solidFill>
                  <a:srgbClr val="FFFF00"/>
                </a:solidFill>
                <a:latin typeface="Times New Roman" pitchFamily="18" charset="0"/>
                <a:ea typeface="Times New Roman" pitchFamily="18" charset="0"/>
                <a:cs typeface="Times New Roman" pitchFamily="18" charset="0"/>
              </a:rPr>
              <a:t>Dios al ______ </a:t>
            </a:r>
            <a:r>
              <a:rPr lang="es-ES" sz="4000" dirty="0">
                <a:latin typeface="Times New Roman" pitchFamily="18" charset="0"/>
                <a:ea typeface="Times New Roman" pitchFamily="18" charset="0"/>
                <a:cs typeface="Times New Roman" pitchFamily="18" charset="0"/>
              </a:rPr>
              <a:t>(usted y yo), </a:t>
            </a:r>
            <a:r>
              <a:rPr lang="es-ES" sz="4000" i="1" dirty="0">
                <a:solidFill>
                  <a:srgbClr val="FFFF00"/>
                </a:solidFill>
                <a:latin typeface="Times New Roman" pitchFamily="18" charset="0"/>
                <a:ea typeface="Times New Roman" pitchFamily="18" charset="0"/>
                <a:cs typeface="Times New Roman" pitchFamily="18" charset="0"/>
              </a:rPr>
              <a:t>que ha dado a Su Hijo unigénito, para que todo aquel que en </a:t>
            </a:r>
            <a:r>
              <a:rPr lang="es-ES" sz="4000" i="1" dirty="0" smtClean="0">
                <a:solidFill>
                  <a:srgbClr val="FFFF00"/>
                </a:solidFill>
                <a:latin typeface="Times New Roman" pitchFamily="18" charset="0"/>
                <a:ea typeface="Times New Roman" pitchFamily="18" charset="0"/>
                <a:cs typeface="Times New Roman" pitchFamily="18" charset="0"/>
              </a:rPr>
              <a:t>Él _______, </a:t>
            </a:r>
            <a:r>
              <a:rPr lang="es-ES" sz="4000" i="1" dirty="0">
                <a:solidFill>
                  <a:srgbClr val="FFFF00"/>
                </a:solidFill>
                <a:latin typeface="Times New Roman" pitchFamily="18" charset="0"/>
                <a:ea typeface="Times New Roman" pitchFamily="18" charset="0"/>
                <a:cs typeface="Times New Roman" pitchFamily="18" charset="0"/>
              </a:rPr>
              <a:t>no se pierda, mas tenga vida eterna. </a:t>
            </a:r>
            <a:r>
              <a:rPr lang="es-ES" sz="4000" dirty="0">
                <a:latin typeface="Times New Roman" pitchFamily="18" charset="0"/>
                <a:ea typeface="Times New Roman" pitchFamily="18" charset="0"/>
                <a:cs typeface="Times New Roman" pitchFamily="18" charset="0"/>
              </a:rPr>
              <a:t>Aquí la palabra “creer,” es “el acto de depositar su confianza completamente en Jesucristo para salvación.”</a:t>
            </a:r>
          </a:p>
        </p:txBody>
      </p:sp>
      <p:sp>
        <p:nvSpPr>
          <p:cNvPr id="3" name="CuadroTexto 2">
            <a:extLst>
              <a:ext uri="{FF2B5EF4-FFF2-40B4-BE49-F238E27FC236}">
                <a16:creationId xmlns:a16="http://schemas.microsoft.com/office/drawing/2014/main" id="{41630722-F0EB-3DE4-F7CD-E27AE10AE33D}"/>
              </a:ext>
            </a:extLst>
          </p:cNvPr>
          <p:cNvSpPr txBox="1"/>
          <p:nvPr/>
        </p:nvSpPr>
        <p:spPr>
          <a:xfrm>
            <a:off x="3515756" y="1823212"/>
            <a:ext cx="1159006"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amó</a:t>
            </a:r>
            <a:endParaRPr lang="es-PA" sz="4000" b="1"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9924236F-7133-3489-B5BF-87E81E511872}"/>
              </a:ext>
            </a:extLst>
          </p:cNvPr>
          <p:cNvSpPr txBox="1"/>
          <p:nvPr/>
        </p:nvSpPr>
        <p:spPr>
          <a:xfrm>
            <a:off x="6787538" y="1823212"/>
            <a:ext cx="1865645"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mundo</a:t>
            </a:r>
            <a:endParaRPr lang="es-PA" sz="4000" b="1"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309A044A-AFDC-C4EE-E617-E235C15972C8}"/>
              </a:ext>
            </a:extLst>
          </p:cNvPr>
          <p:cNvSpPr txBox="1"/>
          <p:nvPr/>
        </p:nvSpPr>
        <p:spPr>
          <a:xfrm>
            <a:off x="6787538" y="3003449"/>
            <a:ext cx="1283298"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cree</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8075317"/>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539132"/>
            <a:ext cx="10569389" cy="5632311"/>
          </a:xfrm>
          <a:prstGeom prst="rect">
            <a:avLst/>
          </a:prstGeom>
        </p:spPr>
        <p:txBody>
          <a:bodyPr wrap="square">
            <a:spAutoFit/>
          </a:bodyPr>
          <a:lstStyle/>
          <a:p>
            <a:pPr marL="736600" lvl="0" indent="-736600" algn="just" defTabSz="457200">
              <a:defRPr/>
            </a:pPr>
            <a:r>
              <a:rPr lang="es-ES" sz="4000" dirty="0">
                <a:solidFill>
                  <a:prstClr val="white"/>
                </a:solidFill>
                <a:latin typeface="Times New Roman" pitchFamily="18" charset="0"/>
                <a:ea typeface="Times New Roman" pitchFamily="18" charset="0"/>
                <a:cs typeface="Times New Roman" pitchFamily="18" charset="0"/>
              </a:rPr>
              <a:t>2.	Cristo Jesús tomó nuestro lugar, sufrió y murió en la cruz por nosotros, tomando sobre Sí mismo todos nuestros pecados. La profecía en </a:t>
            </a:r>
            <a:r>
              <a:rPr lang="es-ES" sz="4000" i="1" dirty="0">
                <a:latin typeface="Times New Roman" pitchFamily="18" charset="0"/>
                <a:ea typeface="Times New Roman" pitchFamily="18" charset="0"/>
                <a:cs typeface="Times New Roman" pitchFamily="18" charset="0"/>
              </a:rPr>
              <a:t>Isaías 53:6 </a:t>
            </a:r>
            <a:r>
              <a:rPr lang="es-ES" sz="4000" dirty="0">
                <a:solidFill>
                  <a:prstClr val="white"/>
                </a:solidFill>
                <a:latin typeface="Times New Roman" pitchFamily="18" charset="0"/>
                <a:ea typeface="Times New Roman" pitchFamily="18" charset="0"/>
                <a:cs typeface="Times New Roman" pitchFamily="18" charset="0"/>
              </a:rPr>
              <a:t>claramente expresa lo que Jesucristo hizo por nosotros: </a:t>
            </a:r>
            <a:r>
              <a:rPr lang="es-ES" sz="4000" i="1" dirty="0">
                <a:solidFill>
                  <a:srgbClr val="FFFF00"/>
                </a:solidFill>
                <a:latin typeface="Times New Roman" pitchFamily="18" charset="0"/>
                <a:ea typeface="Times New Roman" pitchFamily="18" charset="0"/>
                <a:cs typeface="Times New Roman" pitchFamily="18" charset="0"/>
              </a:rPr>
              <a:t>Todos nosotros nos descarriamos como________	, cada cual se apartó por su_________; mas Jehová </a:t>
            </a:r>
            <a:r>
              <a:rPr lang="es-ES" sz="4000" dirty="0">
                <a:solidFill>
                  <a:prstClr val="white"/>
                </a:solidFill>
                <a:latin typeface="Times New Roman" pitchFamily="18" charset="0"/>
                <a:ea typeface="Times New Roman" pitchFamily="18" charset="0"/>
                <a:cs typeface="Times New Roman" pitchFamily="18" charset="0"/>
              </a:rPr>
              <a:t>(Dios el Hijo) </a:t>
            </a:r>
            <a:r>
              <a:rPr lang="es-ES" sz="4000" i="1" dirty="0">
                <a:solidFill>
                  <a:srgbClr val="FFFF00"/>
                </a:solidFill>
                <a:latin typeface="Times New Roman" pitchFamily="18" charset="0"/>
                <a:ea typeface="Times New Roman" pitchFamily="18" charset="0"/>
                <a:cs typeface="Times New Roman" pitchFamily="18" charset="0"/>
              </a:rPr>
              <a:t>cargó en Él</a:t>
            </a:r>
            <a:r>
              <a:rPr lang="es-ES" sz="4000" dirty="0">
                <a:solidFill>
                  <a:srgbClr val="FFFF00"/>
                </a:solidFill>
                <a:latin typeface="Times New Roman" pitchFamily="18" charset="0"/>
                <a:ea typeface="Times New Roman" pitchFamily="18" charset="0"/>
                <a:cs typeface="Times New Roman" pitchFamily="18" charset="0"/>
              </a:rPr>
              <a:t> </a:t>
            </a:r>
            <a:r>
              <a:rPr lang="es-ES" sz="4000" dirty="0">
                <a:solidFill>
                  <a:prstClr val="white"/>
                </a:solidFill>
                <a:latin typeface="Times New Roman" pitchFamily="18" charset="0"/>
                <a:ea typeface="Times New Roman" pitchFamily="18" charset="0"/>
                <a:cs typeface="Times New Roman" pitchFamily="18" charset="0"/>
              </a:rPr>
              <a:t>(mismo) </a:t>
            </a:r>
            <a:r>
              <a:rPr lang="es-ES" sz="4000" i="1" dirty="0">
                <a:solidFill>
                  <a:srgbClr val="FFFF00"/>
                </a:solidFill>
                <a:latin typeface="Times New Roman" pitchFamily="18" charset="0"/>
                <a:ea typeface="Times New Roman" pitchFamily="18" charset="0"/>
                <a:cs typeface="Times New Roman" pitchFamily="18" charset="0"/>
              </a:rPr>
              <a:t>el pecado de todos nosotros. </a:t>
            </a:r>
            <a:endPar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54CA618D-C60D-3260-9CA5-EAFD019D2419}"/>
              </a:ext>
            </a:extLst>
          </p:cNvPr>
          <p:cNvSpPr txBox="1"/>
          <p:nvPr/>
        </p:nvSpPr>
        <p:spPr>
          <a:xfrm>
            <a:off x="6621055" y="3591924"/>
            <a:ext cx="1566583"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ovejas</a:t>
            </a:r>
            <a:endParaRPr lang="es-PA" sz="4000" b="1"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EF2D877B-16D6-C79E-98A5-D6EB4ADB4AD2}"/>
              </a:ext>
            </a:extLst>
          </p:cNvPr>
          <p:cNvSpPr txBox="1"/>
          <p:nvPr/>
        </p:nvSpPr>
        <p:spPr>
          <a:xfrm>
            <a:off x="5225302" y="4163360"/>
            <a:ext cx="1741394"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camino</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0178423"/>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5624" y="627612"/>
            <a:ext cx="10569389" cy="4401205"/>
          </a:xfrm>
          <a:prstGeom prst="rect">
            <a:avLst/>
          </a:prstGeom>
        </p:spPr>
        <p:txBody>
          <a:bodyPr wrap="square">
            <a:spAutoFit/>
          </a:bodyPr>
          <a:lstStyle/>
          <a:p>
            <a:pPr lvl="0" indent="-736600" algn="just" defTabSz="457200">
              <a:defRPr/>
            </a:pPr>
            <a:r>
              <a:rPr lang="es-ES" sz="4000" dirty="0">
                <a:solidFill>
                  <a:prstClr val="white"/>
                </a:solidFill>
                <a:latin typeface="Times New Roman" pitchFamily="18" charset="0"/>
                <a:ea typeface="Times New Roman" pitchFamily="18" charset="0"/>
                <a:cs typeface="Times New Roman" pitchFamily="18" charset="0"/>
              </a:rPr>
              <a:t>Dios el Padre derramó Su ira sobre Jesucristo. Él vertió Su sangre en la cruz y fue castigado en nuestro lugar pagando por nuestro pecado. Aunque la salvación es un regalo de Dios, el precio supremo tuvo que ser pagado. ¿Reconoce que la muerte de Jesucristo muestra cuán terrible Dios considera todos nuestros pecados? ______	</a:t>
            </a:r>
            <a:endPar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54CA618D-C60D-3260-9CA5-EAFD019D2419}"/>
              </a:ext>
            </a:extLst>
          </p:cNvPr>
          <p:cNvSpPr txBox="1"/>
          <p:nvPr/>
        </p:nvSpPr>
        <p:spPr>
          <a:xfrm>
            <a:off x="8657120" y="4291046"/>
            <a:ext cx="964981" cy="707886"/>
          </a:xfrm>
          <a:prstGeom prst="rect">
            <a:avLst/>
          </a:prstGeom>
          <a:noFill/>
        </p:spPr>
        <p:txBody>
          <a:bodyPr wrap="square" rtlCol="0">
            <a:spAutoFit/>
          </a:bodyPr>
          <a:lstStyle/>
          <a:p>
            <a:r>
              <a:rPr lang="es-ES" sz="4000" b="1" i="1" dirty="0" smtClean="0">
                <a:solidFill>
                  <a:srgbClr val="FFFF00"/>
                </a:solidFill>
                <a:latin typeface="Times New Roman" panose="02020603050405020304" pitchFamily="18" charset="0"/>
                <a:cs typeface="Times New Roman" panose="02020603050405020304" pitchFamily="18" charset="0"/>
              </a:rPr>
              <a:t>???</a:t>
            </a:r>
            <a:endParaRPr lang="es-PA" sz="4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4950896"/>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615654"/>
            <a:ext cx="10569389" cy="5016758"/>
          </a:xfrm>
          <a:prstGeom prst="rect">
            <a:avLst/>
          </a:prstGeom>
        </p:spPr>
        <p:txBody>
          <a:bodyPr wrap="square">
            <a:spAutoFit/>
          </a:bodyPr>
          <a:lstStyle/>
          <a:p>
            <a:pPr marL="736600" lvl="0" indent="-736600" algn="just" defTabSz="457200">
              <a:defRPr/>
            </a:pPr>
            <a:r>
              <a:rPr lang="es-ES" sz="4000" dirty="0">
                <a:solidFill>
                  <a:prstClr val="white"/>
                </a:solidFill>
                <a:latin typeface="Times New Roman" pitchFamily="18" charset="0"/>
                <a:ea typeface="Times New Roman" pitchFamily="18" charset="0"/>
                <a:cs typeface="Times New Roman" pitchFamily="18" charset="0"/>
              </a:rPr>
              <a:t>3.	Jesucristo murió en la cruz, fue enterrado en una tumba y después de tres días resucitó físicamente de la muerte. Esto nos asegura que Él tiene el poder para salvamos y limpiamos de toda maldad. En breve, esto es el glorioso y victorioso mensaje del Evangelio del Señor Jesucristo. En </a:t>
            </a:r>
            <a:r>
              <a:rPr lang="es-ES" sz="4000" dirty="0">
                <a:solidFill>
                  <a:srgbClr val="FFFF00"/>
                </a:solidFill>
                <a:latin typeface="Times New Roman" pitchFamily="18" charset="0"/>
                <a:ea typeface="Times New Roman" pitchFamily="18" charset="0"/>
                <a:cs typeface="Times New Roman" pitchFamily="18" charset="0"/>
              </a:rPr>
              <a:t>1ª a los Corintios 15:3-4</a:t>
            </a:r>
            <a:r>
              <a:rPr lang="es-ES" sz="4000" dirty="0">
                <a:solidFill>
                  <a:prstClr val="white"/>
                </a:solidFill>
                <a:latin typeface="Times New Roman" pitchFamily="18" charset="0"/>
                <a:ea typeface="Times New Roman" pitchFamily="18" charset="0"/>
                <a:cs typeface="Times New Roman" pitchFamily="18" charset="0"/>
              </a:rPr>
              <a:t> el Apóstol Pablo proclama este mensaje: </a:t>
            </a:r>
            <a:endPar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2295748352"/>
      </p:ext>
    </p:extLst>
  </p:cSld>
  <p:clrMapOvr>
    <a:masterClrMapping/>
  </p:clrMapOvr>
  <p:transition spd="slow">
    <p:strips dir="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66144"/>
            <a:ext cx="10569389" cy="5632311"/>
          </a:xfrm>
          <a:prstGeom prst="rect">
            <a:avLst/>
          </a:prstGeom>
        </p:spPr>
        <p:txBody>
          <a:bodyPr wrap="square">
            <a:spAutoFit/>
          </a:bodyPr>
          <a:lstStyle/>
          <a:p>
            <a:pPr lvl="0" indent="-736600" algn="just" defTabSz="457200">
              <a:defRPr/>
            </a:pPr>
            <a:r>
              <a:rPr lang="es-ES" sz="4000" i="1" dirty="0">
                <a:solidFill>
                  <a:srgbClr val="FFFF00"/>
                </a:solidFill>
                <a:latin typeface="Times New Roman" pitchFamily="18" charset="0"/>
                <a:ea typeface="Times New Roman" pitchFamily="18" charset="0"/>
                <a:cs typeface="Times New Roman" pitchFamily="18" charset="0"/>
              </a:rPr>
              <a:t>Porque primeramente os he enseñado lo que asimismo recibí: Que Cristo_______ por nuestros pecados, conforme a las Escrituras; y que fue __________, y </a:t>
            </a:r>
            <a:r>
              <a:rPr lang="es-ES" sz="4000" i="1" dirty="0" smtClean="0">
                <a:solidFill>
                  <a:srgbClr val="FFFF00"/>
                </a:solidFill>
                <a:latin typeface="Times New Roman" pitchFamily="18" charset="0"/>
                <a:ea typeface="Times New Roman" pitchFamily="18" charset="0"/>
                <a:cs typeface="Times New Roman" pitchFamily="18" charset="0"/>
              </a:rPr>
              <a:t>que ____________</a:t>
            </a:r>
            <a:r>
              <a:rPr lang="es-ES" sz="4000" i="1" dirty="0">
                <a:solidFill>
                  <a:srgbClr val="FFFF00"/>
                </a:solidFill>
                <a:latin typeface="Times New Roman" pitchFamily="18" charset="0"/>
                <a:ea typeface="Times New Roman" pitchFamily="18" charset="0"/>
                <a:cs typeface="Times New Roman" pitchFamily="18" charset="0"/>
              </a:rPr>
              <a:t>al tercer día, conforme a las Escrituras.</a:t>
            </a:r>
            <a:r>
              <a:rPr lang="es-ES" sz="4000" dirty="0">
                <a:solidFill>
                  <a:prstClr val="white"/>
                </a:solidFill>
                <a:latin typeface="Times New Roman" pitchFamily="18" charset="0"/>
                <a:ea typeface="Times New Roman" pitchFamily="18" charset="0"/>
                <a:cs typeface="Times New Roman" pitchFamily="18" charset="0"/>
              </a:rPr>
              <a:t> Es indispensable creer en la resurrección física de Jesucristo; de otra manera, sería imposible tener la seguridad de la salvación. ¿Está usted convencido de que Jesucristo resucitó físicamente de la muerte?_____</a:t>
            </a:r>
          </a:p>
        </p:txBody>
      </p:sp>
      <p:sp>
        <p:nvSpPr>
          <p:cNvPr id="3" name="CuadroTexto 2">
            <a:extLst>
              <a:ext uri="{FF2B5EF4-FFF2-40B4-BE49-F238E27FC236}">
                <a16:creationId xmlns:a16="http://schemas.microsoft.com/office/drawing/2014/main" id="{F5EC7024-A93D-A449-B5BB-E04DE1794117}"/>
              </a:ext>
            </a:extLst>
          </p:cNvPr>
          <p:cNvSpPr txBox="1"/>
          <p:nvPr/>
        </p:nvSpPr>
        <p:spPr>
          <a:xfrm>
            <a:off x="7013540" y="699272"/>
            <a:ext cx="1519518"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murió</a:t>
            </a:r>
            <a:endParaRPr lang="es-PA" sz="4000" b="1"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6909BBBB-3FDC-9925-9E29-3C1A3CF6177D}"/>
              </a:ext>
            </a:extLst>
          </p:cNvPr>
          <p:cNvSpPr txBox="1"/>
          <p:nvPr/>
        </p:nvSpPr>
        <p:spPr>
          <a:xfrm>
            <a:off x="1058988" y="1905858"/>
            <a:ext cx="2533295"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sepultado</a:t>
            </a:r>
            <a:endParaRPr lang="es-PA" sz="4000" b="1"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7A870589-75F3-1CFD-3C4E-A28C824EFAFB}"/>
              </a:ext>
            </a:extLst>
          </p:cNvPr>
          <p:cNvSpPr txBox="1"/>
          <p:nvPr/>
        </p:nvSpPr>
        <p:spPr>
          <a:xfrm>
            <a:off x="5684238" y="1905858"/>
            <a:ext cx="2212041"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resucitó</a:t>
            </a:r>
            <a:endParaRPr lang="es-PA" sz="4000" b="1" i="1"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9E530666-4169-92CF-C2DF-C3246467996C}"/>
              </a:ext>
            </a:extLst>
          </p:cNvPr>
          <p:cNvSpPr txBox="1"/>
          <p:nvPr/>
        </p:nvSpPr>
        <p:spPr>
          <a:xfrm>
            <a:off x="10221468" y="4976938"/>
            <a:ext cx="1159226" cy="707886"/>
          </a:xfrm>
          <a:prstGeom prst="rect">
            <a:avLst/>
          </a:prstGeom>
          <a:noFill/>
        </p:spPr>
        <p:txBody>
          <a:bodyPr wrap="square" rtlCol="0">
            <a:spAutoFit/>
          </a:bodyPr>
          <a:lstStyle/>
          <a:p>
            <a:r>
              <a:rPr lang="es-ES" sz="4000" b="1" i="1" dirty="0" smtClean="0">
                <a:solidFill>
                  <a:srgbClr val="FFFF00"/>
                </a:solidFill>
                <a:latin typeface="Times New Roman" panose="02020603050405020304" pitchFamily="18" charset="0"/>
                <a:cs typeface="Times New Roman" panose="02020603050405020304" pitchFamily="18" charset="0"/>
              </a:rPr>
              <a:t>???</a:t>
            </a:r>
            <a:endParaRPr lang="es-PA" sz="4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1303266"/>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8878" y="567763"/>
            <a:ext cx="10697942" cy="3785652"/>
          </a:xfrm>
          <a:prstGeom prst="rect">
            <a:avLst/>
          </a:prstGeom>
        </p:spPr>
        <p:txBody>
          <a:bodyPr wrap="square">
            <a:spAutoFit/>
          </a:bodyPr>
          <a:lstStyle/>
          <a:p>
            <a:pPr marL="796925" lvl="0" indent="-1533525" algn="just" defTabSz="457200">
              <a:defRPr/>
            </a:pPr>
            <a:r>
              <a:rPr lang="es-ES" sz="4000" i="1" dirty="0">
                <a:latin typeface="Times New Roman" pitchFamily="18" charset="0"/>
                <a:ea typeface="Times New Roman" pitchFamily="18" charset="0"/>
                <a:cs typeface="Times New Roman" pitchFamily="18" charset="0"/>
              </a:rPr>
              <a:t>4.	Durante los cuarenta días después de Su resurrección, Jesucristo ministraba a Sus discípulos y centenares de otros creyentes. En su presencia el Señor Jesucristo ascendió físicamente al Cielo y se sentó a la diestra de Dios Padre. </a:t>
            </a:r>
          </a:p>
        </p:txBody>
      </p:sp>
    </p:spTree>
    <p:extLst>
      <p:ext uri="{BB962C8B-B14F-4D97-AF65-F5344CB8AC3E}">
        <p14:creationId xmlns:p14="http://schemas.microsoft.com/office/powerpoint/2010/main" val="193476228"/>
      </p:ext>
    </p:extLst>
  </p:cSld>
  <p:clrMapOvr>
    <a:masterClrMapping/>
  </p:clrMapOvr>
  <p:transition spd="slow">
    <p:strips dir="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8878" y="567763"/>
            <a:ext cx="10697942" cy="4401205"/>
          </a:xfrm>
          <a:prstGeom prst="rect">
            <a:avLst/>
          </a:prstGeom>
        </p:spPr>
        <p:txBody>
          <a:bodyPr wrap="square">
            <a:spAutoFit/>
          </a:bodyPr>
          <a:lstStyle/>
          <a:p>
            <a:pPr marL="796925" lvl="0" indent="-1533525" algn="just" defTabSz="457200">
              <a:defRPr/>
            </a:pPr>
            <a:r>
              <a:rPr lang="es-ES" sz="4000" i="1" dirty="0" smtClean="0">
                <a:latin typeface="Times New Roman" pitchFamily="18" charset="0"/>
                <a:ea typeface="Times New Roman" pitchFamily="18" charset="0"/>
                <a:cs typeface="Times New Roman" pitchFamily="18" charset="0"/>
              </a:rPr>
              <a:t>	Él </a:t>
            </a:r>
            <a:r>
              <a:rPr lang="es-ES" sz="4000" i="1" dirty="0">
                <a:latin typeface="Times New Roman" pitchFamily="18" charset="0"/>
                <a:ea typeface="Times New Roman" pitchFamily="18" charset="0"/>
                <a:cs typeface="Times New Roman" pitchFamily="18" charset="0"/>
              </a:rPr>
              <a:t>es el único mediador entre Dios y los hombres. El Apóstol Pablo enseña en </a:t>
            </a:r>
            <a:r>
              <a:rPr lang="es-ES" sz="4000" i="1" dirty="0">
                <a:solidFill>
                  <a:srgbClr val="FFFF00"/>
                </a:solidFill>
                <a:latin typeface="Times New Roman" pitchFamily="18" charset="0"/>
                <a:ea typeface="Times New Roman" pitchFamily="18" charset="0"/>
                <a:cs typeface="Times New Roman" pitchFamily="18" charset="0"/>
              </a:rPr>
              <a:t>1ª a Timoteo 2:5 </a:t>
            </a:r>
            <a:r>
              <a:rPr lang="es-ES" sz="4000" i="1" dirty="0">
                <a:latin typeface="Times New Roman" pitchFamily="18" charset="0"/>
                <a:ea typeface="Times New Roman" pitchFamily="18" charset="0"/>
                <a:cs typeface="Times New Roman" pitchFamily="18" charset="0"/>
              </a:rPr>
              <a:t>que: </a:t>
            </a:r>
            <a:r>
              <a:rPr lang="es-ES" sz="4000" i="1" dirty="0">
                <a:solidFill>
                  <a:srgbClr val="FFFF00"/>
                </a:solidFill>
                <a:latin typeface="Times New Roman" pitchFamily="18" charset="0"/>
                <a:ea typeface="Times New Roman" pitchFamily="18" charset="0"/>
                <a:cs typeface="Times New Roman" pitchFamily="18" charset="0"/>
              </a:rPr>
              <a:t>hay un solo Dios, y un solo _________entre Dios y los hombres, Jesucristo hombre. </a:t>
            </a:r>
            <a:r>
              <a:rPr lang="es-ES" sz="4000" i="1" dirty="0">
                <a:latin typeface="Times New Roman" pitchFamily="18" charset="0"/>
                <a:ea typeface="Times New Roman" pitchFamily="18" charset="0"/>
                <a:cs typeface="Times New Roman" pitchFamily="18" charset="0"/>
              </a:rPr>
              <a:t>Esto significa claramente que intervino entre Dios y </a:t>
            </a:r>
            <a:r>
              <a:rPr lang="es-ES" sz="4000" dirty="0">
                <a:latin typeface="Times New Roman" pitchFamily="18" charset="0"/>
                <a:ea typeface="Times New Roman" pitchFamily="18" charset="0"/>
                <a:cs typeface="Times New Roman" pitchFamily="18" charset="0"/>
              </a:rPr>
              <a:t>nosotros por nuestros pecados. </a:t>
            </a:r>
            <a:endParaRPr lang="es-ES" sz="4000" i="1" dirty="0">
              <a:latin typeface="Times New Roman" pitchFamily="18" charset="0"/>
              <a:ea typeface="Times New Roman" pitchFamily="18" charset="0"/>
              <a:cs typeface="Times New Roman" pitchFamily="18" charset="0"/>
            </a:endParaRPr>
          </a:p>
        </p:txBody>
      </p:sp>
      <p:sp>
        <p:nvSpPr>
          <p:cNvPr id="6" name="CuadroTexto 5">
            <a:extLst>
              <a:ext uri="{FF2B5EF4-FFF2-40B4-BE49-F238E27FC236}">
                <a16:creationId xmlns:a16="http://schemas.microsoft.com/office/drawing/2014/main" id="{BA644710-B04D-5C3F-994C-556074A9BE9E}"/>
              </a:ext>
            </a:extLst>
          </p:cNvPr>
          <p:cNvSpPr txBox="1"/>
          <p:nvPr/>
        </p:nvSpPr>
        <p:spPr>
          <a:xfrm>
            <a:off x="1675078" y="2392947"/>
            <a:ext cx="2256841"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mediador</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8404751"/>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070376"/>
            <a:ext cx="10569389" cy="3785652"/>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EL versículo 6 explica la razón que Jesucristo es el Único Mediador: </a:t>
            </a:r>
            <a:r>
              <a:rPr lang="es-ES" sz="4000" i="1" dirty="0">
                <a:solidFill>
                  <a:srgbClr val="FFFF00"/>
                </a:solidFill>
                <a:latin typeface="Times New Roman" pitchFamily="18" charset="0"/>
                <a:ea typeface="Times New Roman" pitchFamily="18" charset="0"/>
                <a:cs typeface="Times New Roman" pitchFamily="18" charset="0"/>
              </a:rPr>
              <a:t>El cual se dio a Sí mismo en ________ por todos, de lo cual se dio testimonio a su debido tiempo. </a:t>
            </a:r>
            <a:r>
              <a:rPr lang="es-ES" sz="4000" dirty="0">
                <a:latin typeface="Times New Roman" pitchFamily="18" charset="0"/>
                <a:ea typeface="Times New Roman" pitchFamily="18" charset="0"/>
                <a:cs typeface="Times New Roman" pitchFamily="18" charset="0"/>
              </a:rPr>
              <a:t>No debemos confundir el significado de las palabras “intercesor” y “mediador.”</a:t>
            </a:r>
          </a:p>
        </p:txBody>
      </p:sp>
      <p:sp>
        <p:nvSpPr>
          <p:cNvPr id="3" name="CuadroTexto 2">
            <a:extLst>
              <a:ext uri="{FF2B5EF4-FFF2-40B4-BE49-F238E27FC236}">
                <a16:creationId xmlns:a16="http://schemas.microsoft.com/office/drawing/2014/main" id="{9B50739C-9184-F723-9EE0-8D8FFB82B097}"/>
              </a:ext>
            </a:extLst>
          </p:cNvPr>
          <p:cNvSpPr txBox="1"/>
          <p:nvPr/>
        </p:nvSpPr>
        <p:spPr>
          <a:xfrm>
            <a:off x="1237617" y="2277682"/>
            <a:ext cx="186699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rescate</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972863"/>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705669"/>
            <a:ext cx="10569389" cy="5016758"/>
          </a:xfrm>
          <a:prstGeom prst="rect">
            <a:avLst/>
          </a:prstGeom>
        </p:spPr>
        <p:txBody>
          <a:bodyPr wrap="square">
            <a:spAutoFit/>
          </a:bodyPr>
          <a:lstStyle/>
          <a:p>
            <a:pPr lvl="0" indent="-736600" algn="just" defTabSz="457200">
              <a:defRPr/>
            </a:pPr>
            <a:r>
              <a:rPr lang="es-ES" sz="4000" dirty="0">
                <a:solidFill>
                  <a:prstClr val="white"/>
                </a:solidFill>
                <a:latin typeface="Times New Roman" pitchFamily="18" charset="0"/>
                <a:ea typeface="Times New Roman" pitchFamily="18" charset="0"/>
                <a:cs typeface="Times New Roman" pitchFamily="18" charset="0"/>
              </a:rPr>
              <a:t>En este caso la palabra </a:t>
            </a:r>
            <a:r>
              <a:rPr lang="es-ES" sz="4000" dirty="0">
                <a:solidFill>
                  <a:srgbClr val="FFFF00"/>
                </a:solidFill>
                <a:latin typeface="Times New Roman" pitchFamily="18" charset="0"/>
                <a:ea typeface="Times New Roman" pitchFamily="18" charset="0"/>
                <a:cs typeface="Times New Roman" pitchFamily="18" charset="0"/>
              </a:rPr>
              <a:t>“mediador”</a:t>
            </a:r>
            <a:r>
              <a:rPr lang="es-ES" sz="4000" dirty="0">
                <a:solidFill>
                  <a:prstClr val="white"/>
                </a:solidFill>
                <a:latin typeface="Times New Roman" pitchFamily="18" charset="0"/>
                <a:ea typeface="Times New Roman" pitchFamily="18" charset="0"/>
                <a:cs typeface="Times New Roman" pitchFamily="18" charset="0"/>
              </a:rPr>
              <a:t> indica que sólo Jesucristo podría proveer la salvación para nosotros por Su muerte y resurrección. Un “intercesor” es una persona que intercede por otro. En Romanos 8:26 aprendemos que el Espíritu Santo intercede por nosotros, pero sólo el Señor Jesucristo puede ser el </a:t>
            </a:r>
            <a:r>
              <a:rPr lang="es-ES" sz="4000" dirty="0">
                <a:solidFill>
                  <a:srgbClr val="FFFF00"/>
                </a:solidFill>
                <a:latin typeface="Times New Roman" pitchFamily="18" charset="0"/>
                <a:ea typeface="Times New Roman" pitchFamily="18" charset="0"/>
                <a:cs typeface="Times New Roman" pitchFamily="18" charset="0"/>
              </a:rPr>
              <a:t>“Mediador” </a:t>
            </a:r>
            <a:r>
              <a:rPr lang="es-ES" sz="4000" dirty="0">
                <a:solidFill>
                  <a:prstClr val="white"/>
                </a:solidFill>
                <a:latin typeface="Times New Roman" pitchFamily="18" charset="0"/>
                <a:ea typeface="Times New Roman" pitchFamily="18" charset="0"/>
                <a:cs typeface="Times New Roman" pitchFamily="18" charset="0"/>
              </a:rPr>
              <a:t>entre Dios y los hombres.</a:t>
            </a:r>
            <a:endPar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1913883046"/>
      </p:ext>
    </p:extLst>
  </p:cSld>
  <p:clrMapOvr>
    <a:masterClrMapping/>
  </p:clrMapOvr>
  <p:transition spd="slow">
    <p:strips dir="ru"/>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968188" y="470646"/>
          <a:ext cx="9518527" cy="6030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lecha: a la derecha con bandas 1">
            <a:extLst>
              <a:ext uri="{FF2B5EF4-FFF2-40B4-BE49-F238E27FC236}">
                <a16:creationId xmlns:a16="http://schemas.microsoft.com/office/drawing/2014/main" id="{34E79AB6-34FB-7E47-30AA-943C0CA9A54A}"/>
              </a:ext>
            </a:extLst>
          </p:cNvPr>
          <p:cNvSpPr/>
          <p:nvPr/>
        </p:nvSpPr>
        <p:spPr>
          <a:xfrm>
            <a:off x="309282" y="850526"/>
            <a:ext cx="11564471" cy="5156948"/>
          </a:xfrm>
          <a:prstGeom prst="stripedRightArrow">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6000" b="1" i="0" u="none" strike="noStrike" kern="1200" cap="none" spc="0" normalizeH="0" baseline="0" noProof="0" dirty="0">
                <a:ln>
                  <a:noFill/>
                </a:ln>
                <a:solidFill>
                  <a:prstClr val="black"/>
                </a:solidFill>
                <a:effectLst/>
                <a:uLnTx/>
                <a:uFillTx/>
                <a:latin typeface="Century Gothic" panose="020B0502020202020204"/>
                <a:ea typeface="+mn-ea"/>
                <a:cs typeface="+mn-cs"/>
              </a:rPr>
              <a:t>V. </a:t>
            </a:r>
            <a:r>
              <a:rPr kumimoji="0" lang="es-ES" sz="60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EL </a:t>
            </a:r>
            <a:r>
              <a:rPr kumimoji="0" lang="es-ES" sz="6000" b="1" i="0" u="none" strike="noStrike" kern="1200" cap="none" spc="0" normalizeH="0" baseline="0" noProof="0" dirty="0">
                <a:ln>
                  <a:noFill/>
                </a:ln>
                <a:solidFill>
                  <a:prstClr val="black"/>
                </a:solidFill>
                <a:effectLst/>
                <a:uLnTx/>
                <a:uFillTx/>
                <a:latin typeface="Century Gothic" panose="020B0502020202020204"/>
                <a:ea typeface="+mn-ea"/>
                <a:cs typeface="+mn-cs"/>
              </a:rPr>
              <a:t>PLAN DE DIOS </a:t>
            </a:r>
            <a:endParaRPr kumimoji="0" lang="es-ES" sz="6000" b="1" i="0" u="none" strike="noStrike" kern="1200" cap="none" spc="0" normalizeH="0" baseline="0" noProof="0" dirty="0" smtClean="0">
              <a:ln>
                <a:noFill/>
              </a:ln>
              <a:solidFill>
                <a:prstClr val="black"/>
              </a:solidFill>
              <a:effectLst/>
              <a:uLnTx/>
              <a:uFillTx/>
              <a:latin typeface="Century Gothic" panose="020B0502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60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PARA </a:t>
            </a:r>
            <a:r>
              <a:rPr kumimoji="0" lang="es-ES" sz="6000" b="1" i="0" u="none" strike="noStrike" kern="1200" cap="none" spc="0" normalizeH="0" baseline="0" noProof="0" dirty="0">
                <a:ln>
                  <a:noFill/>
                </a:ln>
                <a:solidFill>
                  <a:prstClr val="black"/>
                </a:solidFill>
                <a:effectLst/>
                <a:uLnTx/>
                <a:uFillTx/>
                <a:latin typeface="Century Gothic" panose="020B0502020202020204"/>
                <a:ea typeface="+mn-ea"/>
                <a:cs typeface="+mn-cs"/>
              </a:rPr>
              <a:t>LA SALVACIÓN </a:t>
            </a:r>
            <a:endParaRPr kumimoji="0" lang="es-ES" sz="6000" b="1" i="0" u="none" strike="noStrike" kern="1200" cap="none" spc="0" normalizeH="0" baseline="0" noProof="0" dirty="0" smtClean="0">
              <a:ln>
                <a:noFill/>
              </a:ln>
              <a:solidFill>
                <a:prstClr val="black"/>
              </a:solidFill>
              <a:effectLst/>
              <a:uLnTx/>
              <a:uFillTx/>
              <a:latin typeface="Century Gothic" panose="020B0502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60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ES </a:t>
            </a:r>
            <a:r>
              <a:rPr kumimoji="0" lang="es-ES" sz="6000" b="1" i="0" u="none" strike="noStrike" kern="1200" cap="none" spc="0" normalizeH="0" baseline="0" noProof="0" dirty="0">
                <a:ln>
                  <a:noFill/>
                </a:ln>
                <a:solidFill>
                  <a:prstClr val="black"/>
                </a:solidFill>
                <a:effectLst/>
                <a:uLnTx/>
                <a:uFillTx/>
                <a:latin typeface="Century Gothic" panose="020B0502020202020204"/>
                <a:ea typeface="+mn-ea"/>
                <a:cs typeface="+mn-cs"/>
              </a:rPr>
              <a:t>COMPRENSIBLE.</a:t>
            </a:r>
          </a:p>
        </p:txBody>
      </p:sp>
    </p:spTree>
    <p:extLst>
      <p:ext uri="{BB962C8B-B14F-4D97-AF65-F5344CB8AC3E}">
        <p14:creationId xmlns:p14="http://schemas.microsoft.com/office/powerpoint/2010/main" val="2691129712"/>
      </p:ext>
    </p:extLst>
  </p:cSld>
  <p:clrMapOvr>
    <a:masterClrMapping/>
  </p:clrMapOvr>
  <p:transition spd="slow">
    <p:cover dir="ru"/>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516563"/>
            <a:ext cx="10569389" cy="5632311"/>
          </a:xfrm>
          <a:prstGeom prst="rect">
            <a:avLst/>
          </a:prstGeom>
        </p:spPr>
        <p:txBody>
          <a:bodyPr wrap="square">
            <a:spAutoFit/>
          </a:bodyPr>
          <a:lstStyle/>
          <a:p>
            <a:pPr lvl="0" indent="-736600" algn="just" defTabSz="457200">
              <a:defRPr/>
            </a:pPr>
            <a:r>
              <a:rPr lang="es-ES" sz="4000" dirty="0">
                <a:solidFill>
                  <a:prstClr val="white"/>
                </a:solidFill>
                <a:latin typeface="Times New Roman" pitchFamily="18" charset="0"/>
                <a:ea typeface="Times New Roman" pitchFamily="18" charset="0"/>
                <a:cs typeface="Times New Roman" pitchFamily="18" charset="0"/>
              </a:rPr>
              <a:t>Primeramente, necesitamos creer firmemente que la Biblia es la única autoridad e inspirada Palabra de Dios. </a:t>
            </a:r>
            <a:r>
              <a:rPr lang="es-ES" sz="4000" dirty="0">
                <a:latin typeface="Times New Roman" pitchFamily="18" charset="0"/>
                <a:ea typeface="Times New Roman" pitchFamily="18" charset="0"/>
                <a:cs typeface="Times New Roman" pitchFamily="18" charset="0"/>
              </a:rPr>
              <a:t>Hebreos 1:1-3 </a:t>
            </a:r>
            <a:r>
              <a:rPr lang="es-ES" sz="4000" dirty="0">
                <a:solidFill>
                  <a:prstClr val="white"/>
                </a:solidFill>
                <a:latin typeface="Times New Roman" pitchFamily="18" charset="0"/>
                <a:ea typeface="Times New Roman" pitchFamily="18" charset="0"/>
                <a:cs typeface="Times New Roman" pitchFamily="18" charset="0"/>
              </a:rPr>
              <a:t>confirma: </a:t>
            </a:r>
            <a:r>
              <a:rPr lang="es-ES" sz="4000" i="1" dirty="0">
                <a:solidFill>
                  <a:srgbClr val="FFFF00"/>
                </a:solidFill>
                <a:latin typeface="Times New Roman" pitchFamily="18" charset="0"/>
                <a:ea typeface="Times New Roman" pitchFamily="18" charset="0"/>
                <a:cs typeface="Times New Roman" pitchFamily="18" charset="0"/>
              </a:rPr>
              <a:t>Dios, habiendo ___________ muchas veces y de muchas maneras en otro tiempo a los padres </a:t>
            </a:r>
            <a:r>
              <a:rPr lang="es-ES" sz="4000" dirty="0">
                <a:latin typeface="Times New Roman" pitchFamily="18" charset="0"/>
                <a:ea typeface="Times New Roman" pitchFamily="18" charset="0"/>
                <a:cs typeface="Times New Roman" pitchFamily="18" charset="0"/>
              </a:rPr>
              <a:t>(los judíos del Antiguo Testamento)</a:t>
            </a:r>
            <a:r>
              <a:rPr lang="es-ES" sz="4000" i="1" dirty="0">
                <a:solidFill>
                  <a:srgbClr val="FFFF00"/>
                </a:solidFill>
                <a:latin typeface="Times New Roman" pitchFamily="18" charset="0"/>
                <a:ea typeface="Times New Roman" pitchFamily="18" charset="0"/>
                <a:cs typeface="Times New Roman" pitchFamily="18" charset="0"/>
              </a:rPr>
              <a:t> por los profetas, en estos postreros días nos ha hablado por el__________	, a quien constituyó heredero de todo, y por quien asimismo hizo el universo; </a:t>
            </a:r>
          </a:p>
        </p:txBody>
      </p:sp>
      <p:sp>
        <p:nvSpPr>
          <p:cNvPr id="3" name="CuadroTexto 2">
            <a:extLst>
              <a:ext uri="{FF2B5EF4-FFF2-40B4-BE49-F238E27FC236}">
                <a16:creationId xmlns:a16="http://schemas.microsoft.com/office/drawing/2014/main" id="{BB4F9CC9-010B-57D7-EE13-514DBC3BB7FF}"/>
              </a:ext>
            </a:extLst>
          </p:cNvPr>
          <p:cNvSpPr txBox="1"/>
          <p:nvPr/>
        </p:nvSpPr>
        <p:spPr>
          <a:xfrm>
            <a:off x="6937837" y="4196670"/>
            <a:ext cx="1580029"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Hijo</a:t>
            </a:r>
            <a:endParaRPr lang="es-PA" sz="4000" b="1"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B7ECC285-0160-07FC-64A2-AB93B42D67B4}"/>
              </a:ext>
            </a:extLst>
          </p:cNvPr>
          <p:cNvSpPr txBox="1"/>
          <p:nvPr/>
        </p:nvSpPr>
        <p:spPr>
          <a:xfrm>
            <a:off x="1578221" y="2359765"/>
            <a:ext cx="2027127"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hablado</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8082664"/>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0017" y="225698"/>
            <a:ext cx="10490678" cy="6247864"/>
          </a:xfrm>
          <a:prstGeom prst="rect">
            <a:avLst/>
          </a:prstGeom>
        </p:spPr>
        <p:txBody>
          <a:bodyPr wrap="square">
            <a:spAutoFit/>
          </a:bodyPr>
          <a:lstStyle/>
          <a:p>
            <a:pPr lvl="0" algn="just" defTabSz="457200">
              <a:defRPr/>
            </a:pPr>
            <a:r>
              <a:rPr lang="es-ES" sz="4000" i="1" dirty="0">
                <a:solidFill>
                  <a:srgbClr val="FFFF00"/>
                </a:solidFill>
                <a:latin typeface="Times New Roman" pitchFamily="18" charset="0"/>
                <a:ea typeface="Times New Roman" pitchFamily="18" charset="0"/>
                <a:cs typeface="Times New Roman" pitchFamily="18" charset="0"/>
              </a:rPr>
              <a:t>el cual, siendo el resplandor de Su gloria, y la imagen misma de Su sustancia, y quien sustenta todas las cosas con la	_________ de Su poder, habiendo efectuado la purificación de nuestros pecados por medio de Sí mismo, se sentó a la diestra de la Majestad en las alturas. </a:t>
            </a:r>
            <a:r>
              <a:rPr lang="es-ES" sz="4000" dirty="0">
                <a:solidFill>
                  <a:prstClr val="white"/>
                </a:solidFill>
                <a:latin typeface="Times New Roman" pitchFamily="18" charset="0"/>
                <a:ea typeface="Times New Roman" pitchFamily="18" charset="0"/>
                <a:cs typeface="Times New Roman" pitchFamily="18" charset="0"/>
              </a:rPr>
              <a:t>El Apóstol Pablo enseña claramente en </a:t>
            </a:r>
            <a:r>
              <a:rPr lang="es-ES" sz="4000" dirty="0">
                <a:latin typeface="Times New Roman" pitchFamily="18" charset="0"/>
                <a:ea typeface="Times New Roman" pitchFamily="18" charset="0"/>
                <a:cs typeface="Times New Roman" pitchFamily="18" charset="0"/>
              </a:rPr>
              <a:t>1ª a los Tesalonicenses 2:13 </a:t>
            </a:r>
            <a:r>
              <a:rPr lang="es-ES" sz="4000" dirty="0">
                <a:solidFill>
                  <a:prstClr val="white"/>
                </a:solidFill>
                <a:latin typeface="Times New Roman" pitchFamily="18" charset="0"/>
                <a:ea typeface="Times New Roman" pitchFamily="18" charset="0"/>
                <a:cs typeface="Times New Roman" pitchFamily="18" charset="0"/>
              </a:rPr>
              <a:t>que la Palabra de Dios no era la innovación de los hombres, sino Dios hablaba directamente a los hombres: </a:t>
            </a:r>
            <a:endPar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226F7FCE-507D-827A-3A77-8C049449ABBE}"/>
              </a:ext>
            </a:extLst>
          </p:cNvPr>
          <p:cNvSpPr txBox="1"/>
          <p:nvPr/>
        </p:nvSpPr>
        <p:spPr>
          <a:xfrm>
            <a:off x="5759849" y="1464243"/>
            <a:ext cx="195072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Palabra</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6425798"/>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4549" y="635002"/>
            <a:ext cx="9811201" cy="3785652"/>
          </a:xfrm>
          <a:prstGeom prst="rect">
            <a:avLst/>
          </a:prstGeom>
        </p:spPr>
        <p:txBody>
          <a:bodyPr wrap="square">
            <a:spAutoFit/>
          </a:bodyPr>
          <a:lstStyle/>
          <a:p>
            <a:pPr lvl="0" algn="just" defTabSz="457200">
              <a:defRPr/>
            </a:pPr>
            <a:r>
              <a:rPr lang="es-ES" sz="4000" i="1" dirty="0">
                <a:solidFill>
                  <a:srgbClr val="FFFF00"/>
                </a:solidFill>
                <a:latin typeface="Times New Roman" pitchFamily="18" charset="0"/>
                <a:ea typeface="Times New Roman" pitchFamily="18" charset="0"/>
                <a:cs typeface="Times New Roman" pitchFamily="18" charset="0"/>
              </a:rPr>
              <a:t>Por lo cual también nosotros sin cesar damos gracias a Dios, de que cuando recibisteis la palabra de ______	que oísteis de nosotros, la recibisteis no como palabra de hombres, sino según es en verdad, la palabra de Dios, la cual actúa en vosotros los creyentes. </a:t>
            </a:r>
            <a:endPar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226F7FCE-507D-827A-3A77-8C049449ABBE}"/>
              </a:ext>
            </a:extLst>
          </p:cNvPr>
          <p:cNvSpPr txBox="1"/>
          <p:nvPr/>
        </p:nvSpPr>
        <p:spPr>
          <a:xfrm>
            <a:off x="3564573" y="1855371"/>
            <a:ext cx="1390604"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Dios</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5305939"/>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4549" y="883199"/>
            <a:ext cx="9811201" cy="3170099"/>
          </a:xfrm>
          <a:prstGeom prst="rect">
            <a:avLst/>
          </a:prstGeom>
        </p:spPr>
        <p:txBody>
          <a:bodyPr wrap="square">
            <a:spAutoFit/>
          </a:bodyPr>
          <a:lstStyle/>
          <a:p>
            <a:pPr lvl="0" algn="just" defTabSz="457200">
              <a:defRPr/>
            </a:pPr>
            <a:r>
              <a:rPr lang="es-ES" sz="4000" dirty="0" smtClean="0">
                <a:latin typeface="Times New Roman" pitchFamily="18" charset="0"/>
                <a:ea typeface="Times New Roman" pitchFamily="18" charset="0"/>
                <a:cs typeface="Times New Roman" pitchFamily="18" charset="0"/>
              </a:rPr>
              <a:t>¿</a:t>
            </a:r>
            <a:r>
              <a:rPr lang="es-ES" sz="4000" dirty="0">
                <a:latin typeface="Times New Roman" pitchFamily="18" charset="0"/>
                <a:ea typeface="Times New Roman" pitchFamily="18" charset="0"/>
                <a:cs typeface="Times New Roman" pitchFamily="18" charset="0"/>
              </a:rPr>
              <a:t>Cómo recibimos este tesoro maravilloso? De nuevo el Apóstol Pablo dio la respuesta en </a:t>
            </a:r>
            <a:r>
              <a:rPr lang="es-ES" sz="4000" i="1" dirty="0">
                <a:latin typeface="Times New Roman" pitchFamily="18" charset="0"/>
                <a:ea typeface="Times New Roman" pitchFamily="18" charset="0"/>
                <a:cs typeface="Times New Roman" pitchFamily="18" charset="0"/>
              </a:rPr>
              <a:t>2ª a Timoteo 3:16:</a:t>
            </a:r>
            <a:r>
              <a:rPr lang="es-ES" sz="4000" i="1" dirty="0">
                <a:solidFill>
                  <a:srgbClr val="FFFF00"/>
                </a:solidFill>
                <a:latin typeface="Times New Roman" pitchFamily="18" charset="0"/>
                <a:ea typeface="Times New Roman" pitchFamily="18" charset="0"/>
                <a:cs typeface="Times New Roman" pitchFamily="18" charset="0"/>
              </a:rPr>
              <a:t> Toda la Escritura es inspirada por Dios, y útil para enseñar, para redargüir, para corregir, para instruir en justicia.</a:t>
            </a:r>
            <a:endPar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2219196055"/>
      </p:ext>
    </p:extLst>
  </p:cSld>
  <p:clrMapOvr>
    <a:masterClrMapping/>
  </p:clrMapOvr>
  <p:transition spd="slow">
    <p:strips dir="ru"/>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808CB7-B590-C016-5E3C-E7F98DC999B6}"/>
              </a:ext>
            </a:extLst>
          </p:cNvPr>
          <p:cNvSpPr>
            <a:spLocks noGrp="1"/>
          </p:cNvSpPr>
          <p:nvPr>
            <p:ph type="title"/>
          </p:nvPr>
        </p:nvSpPr>
        <p:spPr>
          <a:xfrm>
            <a:off x="1692322" y="818866"/>
            <a:ext cx="9171296" cy="5117910"/>
          </a:xfrm>
          <a:ln w="76200">
            <a:solidFill>
              <a:srgbClr val="FFFF00"/>
            </a:solidFill>
          </a:ln>
        </p:spPr>
        <p:txBody>
          <a:bodyPr>
            <a:normAutofit/>
          </a:bodyPr>
          <a:lstStyle/>
          <a:p>
            <a:pPr algn="ctr"/>
            <a:r>
              <a:rPr lang="es-ES" sz="5400" b="1" dirty="0"/>
              <a:t>El plan de Dios para la salvación incluye lo siguiente:</a:t>
            </a:r>
            <a:endParaRPr lang="es-PA" sz="5400" b="1" dirty="0"/>
          </a:p>
        </p:txBody>
      </p:sp>
    </p:spTree>
    <p:extLst>
      <p:ext uri="{BB962C8B-B14F-4D97-AF65-F5344CB8AC3E}">
        <p14:creationId xmlns:p14="http://schemas.microsoft.com/office/powerpoint/2010/main" val="20107348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437878"/>
            <a:ext cx="10569389" cy="4401205"/>
          </a:xfrm>
          <a:prstGeom prst="rect">
            <a:avLst/>
          </a:prstGeom>
        </p:spPr>
        <p:txBody>
          <a:bodyPr wrap="square">
            <a:spAutoFit/>
          </a:bodyPr>
          <a:lstStyle/>
          <a:p>
            <a:pPr indent="-573088" algn="just" defTabSz="457200">
              <a:defRPr/>
            </a:pPr>
            <a:r>
              <a:rPr lang="es-ES" sz="4000" dirty="0">
                <a:solidFill>
                  <a:prstClr val="white"/>
                </a:solidFill>
                <a:latin typeface="Times New Roman" pitchFamily="18" charset="0"/>
                <a:ea typeface="Times New Roman" pitchFamily="18" charset="0"/>
                <a:cs typeface="Times New Roman" pitchFamily="18" charset="0"/>
              </a:rPr>
              <a:t>Muchos se sienten que tienen una gran fe creada y promovida por su propia voluntad o a través de su religión; sin embargo, no somos salvos por </a:t>
            </a:r>
            <a:r>
              <a:rPr lang="es-ES" sz="4000" dirty="0">
                <a:solidFill>
                  <a:srgbClr val="FFFF00"/>
                </a:solidFill>
                <a:latin typeface="Times New Roman" pitchFamily="18" charset="0"/>
                <a:ea typeface="Times New Roman" pitchFamily="18" charset="0"/>
                <a:cs typeface="Times New Roman" pitchFamily="18" charset="0"/>
              </a:rPr>
              <a:t>nuestra propia fe</a:t>
            </a:r>
            <a:r>
              <a:rPr lang="es-ES" sz="4000" dirty="0">
                <a:solidFill>
                  <a:prstClr val="white"/>
                </a:solidFill>
                <a:latin typeface="Times New Roman" pitchFamily="18" charset="0"/>
                <a:ea typeface="Times New Roman" pitchFamily="18" charset="0"/>
                <a:cs typeface="Times New Roman" pitchFamily="18" charset="0"/>
              </a:rPr>
              <a:t>, por lo que hacemos o por lo que somos. ¿</a:t>
            </a:r>
            <a:r>
              <a:rPr lang="es-ES" sz="4000" dirty="0" smtClean="0">
                <a:solidFill>
                  <a:prstClr val="white"/>
                </a:solidFill>
                <a:latin typeface="Times New Roman" pitchFamily="18" charset="0"/>
                <a:ea typeface="Times New Roman" pitchFamily="18" charset="0"/>
                <a:cs typeface="Times New Roman" pitchFamily="18" charset="0"/>
              </a:rPr>
              <a:t>Si no </a:t>
            </a:r>
            <a:r>
              <a:rPr lang="es-ES" sz="4000" dirty="0">
                <a:solidFill>
                  <a:prstClr val="white"/>
                </a:solidFill>
                <a:latin typeface="Times New Roman" pitchFamily="18" charset="0"/>
                <a:ea typeface="Times New Roman" pitchFamily="18" charset="0"/>
                <a:cs typeface="Times New Roman" pitchFamily="18" charset="0"/>
              </a:rPr>
              <a:t>es nuestra fe, entonces cómo podemos ser salvos? Dios declara que es imposible para nuestra propia fe salvamos. </a:t>
            </a:r>
            <a:endParaRPr kumimoji="0" lang="es-E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Times New Roman" pitchFamily="18" charset="0"/>
              <a:cs typeface="Times New Roman" pitchFamily="18" charset="0"/>
            </a:endParaRPr>
          </a:p>
        </p:txBody>
      </p:sp>
      <p:sp>
        <p:nvSpPr>
          <p:cNvPr id="4" name="CuadroTexto 3">
            <a:extLst>
              <a:ext uri="{FF2B5EF4-FFF2-40B4-BE49-F238E27FC236}">
                <a16:creationId xmlns:a16="http://schemas.microsoft.com/office/drawing/2014/main" id="{E2EF318C-AFCB-4683-B126-B8C864A63EA2}"/>
              </a:ext>
            </a:extLst>
          </p:cNvPr>
          <p:cNvSpPr txBox="1"/>
          <p:nvPr/>
        </p:nvSpPr>
        <p:spPr>
          <a:xfrm>
            <a:off x="954742" y="392602"/>
            <a:ext cx="10219764" cy="1015663"/>
          </a:xfrm>
          <a:prstGeom prst="rect">
            <a:avLst/>
          </a:prstGeom>
          <a:noFill/>
        </p:spPr>
        <p:txBody>
          <a:bodyPr wrap="square" rtlCol="0">
            <a:spAutoFit/>
          </a:bodyPr>
          <a:lstStyle/>
          <a:p>
            <a:pPr algn="ctr"/>
            <a:r>
              <a:rPr lang="es-ES" sz="6000" dirty="0">
                <a:latin typeface="Times New Roman" panose="02020603050405020304" pitchFamily="18" charset="0"/>
                <a:cs typeface="Times New Roman" panose="02020603050405020304" pitchFamily="18" charset="0"/>
              </a:rPr>
              <a:t>1. Recibir la “fe de Jesucristo”</a:t>
            </a:r>
            <a:endParaRPr lang="es-PA"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0077056"/>
      </p:ext>
    </p:extLst>
  </p:cSld>
  <p:clrMapOvr>
    <a:masterClrMapping/>
  </p:clrMapOvr>
  <p:transition spd="slow">
    <p:strips dir="ru"/>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612844"/>
            <a:ext cx="10569389" cy="4401205"/>
          </a:xfrm>
          <a:prstGeom prst="rect">
            <a:avLst/>
          </a:prstGeom>
        </p:spPr>
        <p:txBody>
          <a:bodyPr wrap="square">
            <a:spAutoFit/>
          </a:bodyPr>
          <a:lstStyle/>
          <a:p>
            <a:pPr indent="-573088" algn="just" defTabSz="457200">
              <a:defRPr/>
            </a:pPr>
            <a:r>
              <a:rPr lang="es-ES" sz="4000" dirty="0">
                <a:solidFill>
                  <a:prstClr val="white"/>
                </a:solidFill>
                <a:latin typeface="Times New Roman" pitchFamily="18" charset="0"/>
                <a:ea typeface="Times New Roman" pitchFamily="18" charset="0"/>
                <a:cs typeface="Times New Roman" pitchFamily="18" charset="0"/>
              </a:rPr>
              <a:t>Según la Palabra de Dios, es solo la fe que el Señor Jesucristo imparte a nosotros que nos permite en verdad depositar nuestra confianza en Él</a:t>
            </a:r>
            <a:r>
              <a:rPr lang="es-ES" sz="4000" dirty="0" smtClean="0">
                <a:solidFill>
                  <a:prstClr val="white"/>
                </a:solidFill>
                <a:latin typeface="Times New Roman" pitchFamily="18" charset="0"/>
                <a:ea typeface="Times New Roman" pitchFamily="18" charset="0"/>
                <a:cs typeface="Times New Roman" pitchFamily="18" charset="0"/>
              </a:rPr>
              <a:t>. </a:t>
            </a:r>
            <a:r>
              <a:rPr lang="es-ES" sz="4000" i="1" dirty="0" smtClean="0">
                <a:latin typeface="Times New Roman" pitchFamily="18" charset="0"/>
                <a:ea typeface="Times New Roman" pitchFamily="18" charset="0"/>
                <a:cs typeface="Times New Roman" pitchFamily="18" charset="0"/>
              </a:rPr>
              <a:t>Gálatas </a:t>
            </a:r>
            <a:r>
              <a:rPr lang="es-ES" sz="4000" i="1" dirty="0">
                <a:latin typeface="Times New Roman" pitchFamily="18" charset="0"/>
                <a:ea typeface="Times New Roman" pitchFamily="18" charset="0"/>
                <a:cs typeface="Times New Roman" pitchFamily="18" charset="0"/>
              </a:rPr>
              <a:t>2:16 </a:t>
            </a:r>
            <a:r>
              <a:rPr lang="es-ES" sz="4000" dirty="0">
                <a:solidFill>
                  <a:prstClr val="white"/>
                </a:solidFill>
                <a:latin typeface="Times New Roman" pitchFamily="18" charset="0"/>
                <a:ea typeface="Times New Roman" pitchFamily="18" charset="0"/>
                <a:cs typeface="Times New Roman" pitchFamily="18" charset="0"/>
              </a:rPr>
              <a:t>declara que la justificación que Dios nos da no es debida a las buenas obras que hubiéramos hecho, o por nuestra propia fe, sino por la fe de Jesucristo</a:t>
            </a:r>
            <a:r>
              <a:rPr lang="es-ES" sz="4000" dirty="0" smtClean="0">
                <a:solidFill>
                  <a:prstClr val="white"/>
                </a:solidFill>
                <a:latin typeface="Times New Roman" pitchFamily="18" charset="0"/>
                <a:ea typeface="Times New Roman" pitchFamily="18" charset="0"/>
                <a:cs typeface="Times New Roman" pitchFamily="18" charset="0"/>
              </a:rPr>
              <a:t>:</a:t>
            </a:r>
            <a:endParaRPr lang="es-ES" sz="4000" i="1" dirty="0">
              <a:solidFill>
                <a:srgbClr val="FFFF00"/>
              </a:solidFill>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2915475467"/>
      </p:ext>
    </p:extLst>
  </p:cSld>
  <p:clrMapOvr>
    <a:masterClrMapping/>
  </p:clrMapOvr>
  <p:transition spd="slow">
    <p:strips dir="ru"/>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612844"/>
            <a:ext cx="10569389" cy="3785652"/>
          </a:xfrm>
          <a:prstGeom prst="rect">
            <a:avLst/>
          </a:prstGeom>
        </p:spPr>
        <p:txBody>
          <a:bodyPr wrap="square">
            <a:spAutoFit/>
          </a:bodyPr>
          <a:lstStyle/>
          <a:p>
            <a:pPr indent="-573088" algn="just" defTabSz="457200">
              <a:defRPr/>
            </a:pPr>
            <a:r>
              <a:rPr lang="es-ES" sz="4000" i="1" dirty="0" smtClean="0">
                <a:solidFill>
                  <a:srgbClr val="FFFF00"/>
                </a:solidFill>
                <a:latin typeface="Times New Roman" pitchFamily="18" charset="0"/>
                <a:ea typeface="Times New Roman" pitchFamily="18" charset="0"/>
                <a:cs typeface="Times New Roman" pitchFamily="18" charset="0"/>
              </a:rPr>
              <a:t>sabiendo </a:t>
            </a:r>
            <a:r>
              <a:rPr lang="es-ES" sz="4000" i="1" dirty="0">
                <a:solidFill>
                  <a:srgbClr val="FFFF00"/>
                </a:solidFill>
                <a:latin typeface="Times New Roman" pitchFamily="18" charset="0"/>
                <a:ea typeface="Times New Roman" pitchFamily="18" charset="0"/>
                <a:cs typeface="Times New Roman" pitchFamily="18" charset="0"/>
              </a:rPr>
              <a:t>que el hombre no es justificado por las obras de la Ley, </a:t>
            </a:r>
            <a:r>
              <a:rPr lang="es-ES" sz="4000" b="1" i="1" dirty="0">
                <a:solidFill>
                  <a:srgbClr val="FFFF00"/>
                </a:solidFill>
                <a:latin typeface="Times New Roman" pitchFamily="18" charset="0"/>
                <a:ea typeface="Times New Roman" pitchFamily="18" charset="0"/>
                <a:cs typeface="Times New Roman" pitchFamily="18" charset="0"/>
              </a:rPr>
              <a:t>sino por la fe de Jesucristo</a:t>
            </a:r>
            <a:r>
              <a:rPr lang="es-ES" sz="4000" i="1" dirty="0">
                <a:solidFill>
                  <a:srgbClr val="FFFF00"/>
                </a:solidFill>
                <a:latin typeface="Times New Roman" pitchFamily="18" charset="0"/>
                <a:ea typeface="Times New Roman" pitchFamily="18" charset="0"/>
                <a:cs typeface="Times New Roman" pitchFamily="18" charset="0"/>
              </a:rPr>
              <a:t>, nosotros también hemos creído en Jesucristo, para ser justificados </a:t>
            </a:r>
            <a:r>
              <a:rPr lang="es-ES" sz="4000" b="1" i="1" dirty="0">
                <a:solidFill>
                  <a:srgbClr val="FFFF00"/>
                </a:solidFill>
                <a:latin typeface="Times New Roman" pitchFamily="18" charset="0"/>
                <a:ea typeface="Times New Roman" pitchFamily="18" charset="0"/>
                <a:cs typeface="Times New Roman" pitchFamily="18" charset="0"/>
              </a:rPr>
              <a:t>por la fe de Cristo </a:t>
            </a:r>
            <a:r>
              <a:rPr lang="es-ES" sz="4000" i="1" dirty="0">
                <a:solidFill>
                  <a:srgbClr val="FFFF00"/>
                </a:solidFill>
                <a:latin typeface="Times New Roman" pitchFamily="18" charset="0"/>
                <a:ea typeface="Times New Roman" pitchFamily="18" charset="0"/>
                <a:cs typeface="Times New Roman" pitchFamily="18" charset="0"/>
              </a:rPr>
              <a:t>y no por las obras de la Ley, por cuanto por las obras de la Ley nadie será justificado.</a:t>
            </a:r>
          </a:p>
        </p:txBody>
      </p:sp>
    </p:spTree>
    <p:extLst>
      <p:ext uri="{BB962C8B-B14F-4D97-AF65-F5344CB8AC3E}">
        <p14:creationId xmlns:p14="http://schemas.microsoft.com/office/powerpoint/2010/main" val="1187034714"/>
      </p:ext>
    </p:extLst>
  </p:cSld>
  <p:clrMapOvr>
    <a:masterClrMapping/>
  </p:clrMapOvr>
  <p:transition spd="slow">
    <p:strips dir="ru"/>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291630"/>
            <a:ext cx="10569389" cy="6247864"/>
          </a:xfrm>
          <a:prstGeom prst="rect">
            <a:avLst/>
          </a:prstGeom>
        </p:spPr>
        <p:txBody>
          <a:bodyPr wrap="square">
            <a:spAutoFit/>
          </a:bodyPr>
          <a:lstStyle/>
          <a:p>
            <a:pPr lvl="0" indent="-573088" algn="just" defTabSz="457200">
              <a:defRPr/>
            </a:pPr>
            <a:r>
              <a:rPr lang="es-ES" sz="4000" dirty="0">
                <a:solidFill>
                  <a:prstClr val="white"/>
                </a:solidFill>
                <a:latin typeface="Times New Roman" pitchFamily="18" charset="0"/>
                <a:ea typeface="Times New Roman" pitchFamily="18" charset="0"/>
                <a:cs typeface="Times New Roman" pitchFamily="18" charset="0"/>
              </a:rPr>
              <a:t>Primero, es necesario oír la Palabra de Dios para poder creer a Dios. </a:t>
            </a:r>
            <a:r>
              <a:rPr lang="es-ES" sz="4000" i="1" dirty="0">
                <a:latin typeface="Times New Roman" pitchFamily="18" charset="0"/>
                <a:ea typeface="Times New Roman" pitchFamily="18" charset="0"/>
                <a:cs typeface="Times New Roman" pitchFamily="18" charset="0"/>
              </a:rPr>
              <a:t>Romanos 10:17 </a:t>
            </a:r>
            <a:r>
              <a:rPr lang="es-ES" sz="4000" dirty="0">
                <a:solidFill>
                  <a:prstClr val="white"/>
                </a:solidFill>
                <a:latin typeface="Times New Roman" pitchFamily="18" charset="0"/>
                <a:ea typeface="Times New Roman" pitchFamily="18" charset="0"/>
                <a:cs typeface="Times New Roman" pitchFamily="18" charset="0"/>
              </a:rPr>
              <a:t>insiste en que esta fe no es nuestra fe, sino que viene a través de la Palabra de Dios: </a:t>
            </a:r>
            <a:r>
              <a:rPr lang="es-ES" sz="4000" i="1" dirty="0">
                <a:solidFill>
                  <a:srgbClr val="FFFF00"/>
                </a:solidFill>
                <a:latin typeface="Times New Roman" pitchFamily="18" charset="0"/>
                <a:ea typeface="Times New Roman" pitchFamily="18" charset="0"/>
                <a:cs typeface="Times New Roman" pitchFamily="18" charset="0"/>
              </a:rPr>
              <a:t>Así que la fe es por el oír, y el oír, por </a:t>
            </a:r>
            <a:r>
              <a:rPr lang="es-ES" sz="4000" i="1" dirty="0" smtClean="0">
                <a:solidFill>
                  <a:srgbClr val="FFFF00"/>
                </a:solidFill>
                <a:latin typeface="Times New Roman" pitchFamily="18" charset="0"/>
                <a:ea typeface="Times New Roman" pitchFamily="18" charset="0"/>
                <a:cs typeface="Times New Roman" pitchFamily="18" charset="0"/>
              </a:rPr>
              <a:t>la _________ </a:t>
            </a:r>
            <a:r>
              <a:rPr lang="es-ES" sz="4000" i="1" dirty="0">
                <a:solidFill>
                  <a:srgbClr val="FFFF00"/>
                </a:solidFill>
                <a:latin typeface="Times New Roman" pitchFamily="18" charset="0"/>
                <a:ea typeface="Times New Roman" pitchFamily="18" charset="0"/>
                <a:cs typeface="Times New Roman" pitchFamily="18" charset="0"/>
              </a:rPr>
              <a:t>de Dios. </a:t>
            </a:r>
            <a:r>
              <a:rPr lang="es-ES" sz="4000" dirty="0">
                <a:solidFill>
                  <a:prstClr val="white"/>
                </a:solidFill>
                <a:latin typeface="Times New Roman" pitchFamily="18" charset="0"/>
                <a:ea typeface="Times New Roman" pitchFamily="18" charset="0"/>
                <a:cs typeface="Times New Roman" pitchFamily="18" charset="0"/>
              </a:rPr>
              <a:t>En </a:t>
            </a:r>
            <a:r>
              <a:rPr lang="es-ES" sz="4000" i="1" dirty="0">
                <a:latin typeface="Times New Roman" pitchFamily="18" charset="0"/>
                <a:ea typeface="Times New Roman" pitchFamily="18" charset="0"/>
                <a:cs typeface="Times New Roman" pitchFamily="18" charset="0"/>
              </a:rPr>
              <a:t>Romanos 4:3 </a:t>
            </a:r>
            <a:r>
              <a:rPr lang="es-ES" sz="4000" dirty="0">
                <a:solidFill>
                  <a:prstClr val="white"/>
                </a:solidFill>
                <a:latin typeface="Times New Roman" pitchFamily="18" charset="0"/>
                <a:ea typeface="Times New Roman" pitchFamily="18" charset="0"/>
                <a:cs typeface="Times New Roman" pitchFamily="18" charset="0"/>
              </a:rPr>
              <a:t>el Apóstol Pablo habló de la salvación de Abraham en el Antiguo Testamento y cómo recibió la justicia de Dios: </a:t>
            </a:r>
            <a:r>
              <a:rPr lang="es-ES" sz="4000" i="1" dirty="0">
                <a:solidFill>
                  <a:srgbClr val="FFFF00"/>
                </a:solidFill>
                <a:latin typeface="Times New Roman" pitchFamily="18" charset="0"/>
                <a:ea typeface="Times New Roman" pitchFamily="18" charset="0"/>
                <a:cs typeface="Times New Roman" pitchFamily="18" charset="0"/>
              </a:rPr>
              <a:t>Porque ¿qué dice la Escritura? Creyó Abraham a Dios, y le fue contado por justicia. </a:t>
            </a:r>
          </a:p>
        </p:txBody>
      </p:sp>
      <p:sp>
        <p:nvSpPr>
          <p:cNvPr id="3" name="CuadroTexto 2">
            <a:extLst>
              <a:ext uri="{FF2B5EF4-FFF2-40B4-BE49-F238E27FC236}">
                <a16:creationId xmlns:a16="http://schemas.microsoft.com/office/drawing/2014/main" id="{C2C6B359-1E97-4730-EF15-77346DE98E6E}"/>
              </a:ext>
            </a:extLst>
          </p:cNvPr>
          <p:cNvSpPr txBox="1"/>
          <p:nvPr/>
        </p:nvSpPr>
        <p:spPr>
          <a:xfrm>
            <a:off x="3408060" y="2769231"/>
            <a:ext cx="2104465"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Palabra</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6116724"/>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35845"/>
            <a:ext cx="10569389" cy="6186309"/>
          </a:xfrm>
          <a:prstGeom prst="rect">
            <a:avLst/>
          </a:prstGeom>
        </p:spPr>
        <p:txBody>
          <a:bodyPr wrap="square">
            <a:spAutoFit/>
          </a:bodyPr>
          <a:lstStyle/>
          <a:p>
            <a:pPr lvl="0" indent="-573088" algn="just" defTabSz="457200">
              <a:defRPr/>
            </a:pPr>
            <a:r>
              <a:rPr lang="es-ES" sz="3600" dirty="0">
                <a:solidFill>
                  <a:prstClr val="white"/>
                </a:solidFill>
                <a:latin typeface="Times New Roman" pitchFamily="18" charset="0"/>
                <a:ea typeface="Times New Roman" pitchFamily="18" charset="0"/>
                <a:cs typeface="Times New Roman" pitchFamily="18" charset="0"/>
              </a:rPr>
              <a:t>Dios le dio esta fe especial para poder creer. Como resultado puso su confianza completamente en Dios, Abraham fue declarado justo por Dios.</a:t>
            </a:r>
          </a:p>
          <a:p>
            <a:pPr lvl="0" indent="-573088" algn="just" defTabSz="457200">
              <a:defRPr/>
            </a:pPr>
            <a:r>
              <a:rPr lang="es-ES" sz="3600" dirty="0">
                <a:solidFill>
                  <a:prstClr val="white"/>
                </a:solidFill>
                <a:latin typeface="Times New Roman" pitchFamily="18" charset="0"/>
                <a:ea typeface="Times New Roman" pitchFamily="18" charset="0"/>
                <a:cs typeface="Times New Roman" pitchFamily="18" charset="0"/>
              </a:rPr>
              <a:t>Creemos a Dios por lo que dice en Su Palabra y por lo que hizo para nosotros. Por consiguiente, debemos poner nuestra confianza y fe completas en Jesucristo, Dios el Hijo, por lo que hizo a través de Su muerte y resurrección. Esto significa que esta fe sólo puede venir de Jesucristo a través de la Palabra de Dios. ¿Por quién hizo Jesús esto? ___________     Ahora, contéstelo con su nombre.___________________.</a:t>
            </a:r>
          </a:p>
        </p:txBody>
      </p:sp>
      <p:sp>
        <p:nvSpPr>
          <p:cNvPr id="3" name="CuadroTexto 2">
            <a:extLst>
              <a:ext uri="{FF2B5EF4-FFF2-40B4-BE49-F238E27FC236}">
                <a16:creationId xmlns:a16="http://schemas.microsoft.com/office/drawing/2014/main" id="{C2C6B359-1E97-4730-EF15-77346DE98E6E}"/>
              </a:ext>
            </a:extLst>
          </p:cNvPr>
          <p:cNvSpPr txBox="1"/>
          <p:nvPr/>
        </p:nvSpPr>
        <p:spPr>
          <a:xfrm>
            <a:off x="4309782" y="5281049"/>
            <a:ext cx="2104465" cy="646331"/>
          </a:xfrm>
          <a:prstGeom prst="rect">
            <a:avLst/>
          </a:prstGeom>
          <a:noFill/>
        </p:spPr>
        <p:txBody>
          <a:bodyPr wrap="square" rtlCol="0">
            <a:spAutoFit/>
          </a:bodyPr>
          <a:lstStyle/>
          <a:p>
            <a:r>
              <a:rPr lang="es-ES" sz="3600" b="1" i="1" dirty="0">
                <a:solidFill>
                  <a:srgbClr val="FFFF00"/>
                </a:solidFill>
                <a:latin typeface="Times New Roman" panose="02020603050405020304" pitchFamily="18" charset="0"/>
                <a:cs typeface="Times New Roman" panose="02020603050405020304" pitchFamily="18" charset="0"/>
              </a:rPr>
              <a:t>Por todos</a:t>
            </a:r>
            <a:endParaRPr lang="es-PA" sz="3600" b="1" i="1" dirty="0">
              <a:solidFill>
                <a:srgbClr val="FFFF00"/>
              </a:solidFill>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EFF629F3-EC4B-6422-BDC9-F6FDA0ED1ABA}"/>
              </a:ext>
            </a:extLst>
          </p:cNvPr>
          <p:cNvSpPr txBox="1"/>
          <p:nvPr/>
        </p:nvSpPr>
        <p:spPr>
          <a:xfrm>
            <a:off x="3221151" y="5800979"/>
            <a:ext cx="4081857" cy="646331"/>
          </a:xfrm>
          <a:prstGeom prst="rect">
            <a:avLst/>
          </a:prstGeom>
          <a:noFill/>
        </p:spPr>
        <p:txBody>
          <a:bodyPr wrap="square" rtlCol="0">
            <a:spAutoFit/>
          </a:bodyPr>
          <a:lstStyle/>
          <a:p>
            <a:r>
              <a:rPr lang="es-ES" sz="3600" b="1" i="1" dirty="0">
                <a:solidFill>
                  <a:srgbClr val="FFFF00"/>
                </a:solidFill>
                <a:latin typeface="Times New Roman" panose="02020603050405020304" pitchFamily="18" charset="0"/>
                <a:cs typeface="Times New Roman" panose="02020603050405020304" pitchFamily="18" charset="0"/>
              </a:rPr>
              <a:t>Coloque su nombre</a:t>
            </a:r>
            <a:endParaRPr lang="es-PA" sz="36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5037592"/>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35845"/>
            <a:ext cx="10569389" cy="5016758"/>
          </a:xfrm>
          <a:prstGeom prst="rect">
            <a:avLst/>
          </a:prstGeom>
        </p:spPr>
        <p:txBody>
          <a:bodyPr wrap="square">
            <a:spAutoFit/>
          </a:bodyPr>
          <a:lstStyle/>
          <a:p>
            <a:pPr lvl="0" indent="-573088" algn="just" defTabSz="457200">
              <a:defRPr/>
            </a:pPr>
            <a:r>
              <a:rPr lang="es-ES" sz="4000" dirty="0">
                <a:solidFill>
                  <a:prstClr val="white"/>
                </a:solidFill>
                <a:latin typeface="Times New Roman" pitchFamily="18" charset="0"/>
                <a:ea typeface="Times New Roman" pitchFamily="18" charset="0"/>
                <a:cs typeface="Times New Roman" pitchFamily="18" charset="0"/>
              </a:rPr>
              <a:t>Dios le dio esta fe especial para poder creer. Como resultado puso su confianza completamente en Dios, Abraham </a:t>
            </a:r>
            <a:r>
              <a:rPr lang="es-ES" sz="4000" dirty="0" smtClean="0">
                <a:solidFill>
                  <a:prstClr val="white"/>
                </a:solidFill>
                <a:latin typeface="Times New Roman" pitchFamily="18" charset="0"/>
                <a:ea typeface="Times New Roman" pitchFamily="18" charset="0"/>
                <a:cs typeface="Times New Roman" pitchFamily="18" charset="0"/>
              </a:rPr>
              <a:t>fue </a:t>
            </a:r>
            <a:r>
              <a:rPr lang="es-ES" sz="4000" dirty="0">
                <a:solidFill>
                  <a:prstClr val="white"/>
                </a:solidFill>
                <a:latin typeface="Times New Roman" pitchFamily="18" charset="0"/>
                <a:ea typeface="Times New Roman" pitchFamily="18" charset="0"/>
                <a:cs typeface="Times New Roman" pitchFamily="18" charset="0"/>
              </a:rPr>
              <a:t>declarado justo por Dios.</a:t>
            </a:r>
          </a:p>
          <a:p>
            <a:pPr lvl="0" indent="-573088" algn="just" defTabSz="457200">
              <a:defRPr/>
            </a:pPr>
            <a:r>
              <a:rPr lang="es-ES" sz="4000" dirty="0">
                <a:solidFill>
                  <a:prstClr val="white"/>
                </a:solidFill>
                <a:latin typeface="Times New Roman" pitchFamily="18" charset="0"/>
                <a:ea typeface="Times New Roman" pitchFamily="18" charset="0"/>
                <a:cs typeface="Times New Roman" pitchFamily="18" charset="0"/>
              </a:rPr>
              <a:t>Creemos a Dios por lo que dice en Su Palabra y por lo que hizo para nosotros. Por consiguiente, debemos poner nuestra confianza y fe completas en Jesucristo, Dios el Hijo, por lo que hizo a través de Su muerte y resurrección. </a:t>
            </a:r>
          </a:p>
        </p:txBody>
      </p:sp>
    </p:spTree>
    <p:extLst>
      <p:ext uri="{BB962C8B-B14F-4D97-AF65-F5344CB8AC3E}">
        <p14:creationId xmlns:p14="http://schemas.microsoft.com/office/powerpoint/2010/main" val="3118664691"/>
      </p:ext>
    </p:extLst>
  </p:cSld>
  <p:clrMapOvr>
    <a:masterClrMapping/>
  </p:clrMapOvr>
  <p:transition spd="slow">
    <p:strips dir="ru"/>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623231"/>
            <a:ext cx="10569389" cy="2554545"/>
          </a:xfrm>
          <a:prstGeom prst="rect">
            <a:avLst/>
          </a:prstGeom>
        </p:spPr>
        <p:txBody>
          <a:bodyPr wrap="square">
            <a:spAutoFit/>
          </a:bodyPr>
          <a:lstStyle/>
          <a:p>
            <a:pPr lvl="0" indent="-573088" algn="just" defTabSz="457200">
              <a:defRPr/>
            </a:pPr>
            <a:r>
              <a:rPr lang="es-ES" sz="4000" dirty="0" smtClean="0">
                <a:solidFill>
                  <a:prstClr val="white"/>
                </a:solidFill>
                <a:latin typeface="Times New Roman" pitchFamily="18" charset="0"/>
                <a:ea typeface="Times New Roman" pitchFamily="18" charset="0"/>
                <a:cs typeface="Times New Roman" pitchFamily="18" charset="0"/>
              </a:rPr>
              <a:t>Esto </a:t>
            </a:r>
            <a:r>
              <a:rPr lang="es-ES" sz="4000" dirty="0">
                <a:solidFill>
                  <a:prstClr val="white"/>
                </a:solidFill>
                <a:latin typeface="Times New Roman" pitchFamily="18" charset="0"/>
                <a:ea typeface="Times New Roman" pitchFamily="18" charset="0"/>
                <a:cs typeface="Times New Roman" pitchFamily="18" charset="0"/>
              </a:rPr>
              <a:t>significa que esta fe sólo puede venir de Jesucristo a través de la Palabra de Dios. ¿Por quién hizo Jesús esto? ___________     Ahora, contéstelo con su nombre.___________________.</a:t>
            </a:r>
          </a:p>
        </p:txBody>
      </p:sp>
      <p:sp>
        <p:nvSpPr>
          <p:cNvPr id="3" name="CuadroTexto 2">
            <a:extLst>
              <a:ext uri="{FF2B5EF4-FFF2-40B4-BE49-F238E27FC236}">
                <a16:creationId xmlns:a16="http://schemas.microsoft.com/office/drawing/2014/main" id="{C2C6B359-1E97-4730-EF15-77346DE98E6E}"/>
              </a:ext>
            </a:extLst>
          </p:cNvPr>
          <p:cNvSpPr txBox="1"/>
          <p:nvPr/>
        </p:nvSpPr>
        <p:spPr>
          <a:xfrm>
            <a:off x="6250775" y="1848251"/>
            <a:ext cx="2344585" cy="707886"/>
          </a:xfrm>
          <a:prstGeom prst="rect">
            <a:avLst/>
          </a:prstGeom>
          <a:noFill/>
        </p:spPr>
        <p:txBody>
          <a:bodyPr wrap="square" rtlCol="0">
            <a:spAutoFit/>
          </a:bodyPr>
          <a:lstStyle/>
          <a:p>
            <a:r>
              <a:rPr lang="es-ES" sz="4000" b="1" i="1" dirty="0">
                <a:solidFill>
                  <a:srgbClr val="FFFF00"/>
                </a:solidFill>
                <a:latin typeface="Times New Roman" panose="02020603050405020304" pitchFamily="18" charset="0"/>
                <a:cs typeface="Times New Roman" panose="02020603050405020304" pitchFamily="18" charset="0"/>
              </a:rPr>
              <a:t>Por todos</a:t>
            </a:r>
            <a:endParaRPr lang="es-PA" sz="4000" b="1" i="1" dirty="0">
              <a:solidFill>
                <a:srgbClr val="FFFF00"/>
              </a:solidFill>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EFF629F3-EC4B-6422-BDC9-F6FDA0ED1ABA}"/>
              </a:ext>
            </a:extLst>
          </p:cNvPr>
          <p:cNvSpPr txBox="1"/>
          <p:nvPr/>
        </p:nvSpPr>
        <p:spPr>
          <a:xfrm>
            <a:off x="6650576" y="2417699"/>
            <a:ext cx="4478978" cy="707886"/>
          </a:xfrm>
          <a:prstGeom prst="rect">
            <a:avLst/>
          </a:prstGeom>
          <a:noFill/>
        </p:spPr>
        <p:txBody>
          <a:bodyPr wrap="square" rtlCol="0">
            <a:spAutoFit/>
          </a:bodyPr>
          <a:lstStyle/>
          <a:p>
            <a:r>
              <a:rPr lang="es-ES" sz="4000" b="1" i="1" dirty="0">
                <a:solidFill>
                  <a:srgbClr val="FFFF00"/>
                </a:solidFill>
                <a:latin typeface="Times New Roman" panose="02020603050405020304" pitchFamily="18" charset="0"/>
                <a:cs typeface="Times New Roman" panose="02020603050405020304" pitchFamily="18" charset="0"/>
              </a:rPr>
              <a:t>Coloque su nombre</a:t>
            </a:r>
            <a:endParaRPr lang="es-PA" sz="4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0924988"/>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268062"/>
            <a:ext cx="10569389" cy="5016758"/>
          </a:xfrm>
          <a:prstGeom prst="rect">
            <a:avLst/>
          </a:prstGeom>
        </p:spPr>
        <p:txBody>
          <a:bodyPr wrap="square">
            <a:spAutoFit/>
          </a:bodyPr>
          <a:lstStyle/>
          <a:p>
            <a:pPr lvl="0" indent="-573088" algn="just" defTabSz="457200">
              <a:defRPr/>
            </a:pPr>
            <a:r>
              <a:rPr lang="es-ES" sz="4000" dirty="0">
                <a:solidFill>
                  <a:prstClr val="white"/>
                </a:solidFill>
                <a:latin typeface="Times New Roman" pitchFamily="18" charset="0"/>
                <a:ea typeface="Times New Roman" pitchFamily="18" charset="0"/>
                <a:cs typeface="Times New Roman" pitchFamily="18" charset="0"/>
              </a:rPr>
              <a:t>Por causa de nuestro pecado tenemos que reconocer y admitir nuestra condición perdida. Nacimos siendo pecadores y desde aquel entonces tenemos esa naturaleza pecaminosa. Dios nos ve tal como somos, viles y terribles pecadores. </a:t>
            </a:r>
            <a:r>
              <a:rPr lang="es-ES" sz="4000" dirty="0">
                <a:latin typeface="Times New Roman" pitchFamily="18" charset="0"/>
                <a:ea typeface="Times New Roman" pitchFamily="18" charset="0"/>
                <a:cs typeface="Times New Roman" pitchFamily="18" charset="0"/>
              </a:rPr>
              <a:t>Romanos 3:10-18 </a:t>
            </a:r>
            <a:r>
              <a:rPr lang="es-ES" sz="4000" dirty="0">
                <a:solidFill>
                  <a:prstClr val="white"/>
                </a:solidFill>
                <a:latin typeface="Times New Roman" pitchFamily="18" charset="0"/>
                <a:ea typeface="Times New Roman" pitchFamily="18" charset="0"/>
                <a:cs typeface="Times New Roman" pitchFamily="18" charset="0"/>
              </a:rPr>
              <a:t>declara: </a:t>
            </a:r>
            <a:r>
              <a:rPr lang="es-ES" sz="4000" dirty="0">
                <a:solidFill>
                  <a:srgbClr val="FFFF00"/>
                </a:solidFill>
                <a:latin typeface="Times New Roman" pitchFamily="18" charset="0"/>
                <a:ea typeface="Times New Roman" pitchFamily="18" charset="0"/>
                <a:cs typeface="Times New Roman" pitchFamily="18" charset="0"/>
              </a:rPr>
              <a:t>Como está escrito: No hay_______, ni aun uno; no hay quien entienda, no hay quien busque a Dios</a:t>
            </a:r>
            <a:r>
              <a:rPr lang="es-ES" sz="3600" dirty="0">
                <a:solidFill>
                  <a:srgbClr val="FFFF00"/>
                </a:solidFill>
                <a:latin typeface="Times New Roman" pitchFamily="18" charset="0"/>
                <a:ea typeface="Times New Roman" pitchFamily="18" charset="0"/>
                <a:cs typeface="Times New Roman" pitchFamily="18" charset="0"/>
              </a:rPr>
              <a:t>. </a:t>
            </a:r>
            <a:endParaRPr kumimoji="0" lang="es-ES" sz="40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Times New Roman" pitchFamily="18" charset="0"/>
              <a:cs typeface="Times New Roman" pitchFamily="18" charset="0"/>
            </a:endParaRPr>
          </a:p>
        </p:txBody>
      </p:sp>
      <p:sp>
        <p:nvSpPr>
          <p:cNvPr id="4" name="CuadroTexto 3">
            <a:extLst>
              <a:ext uri="{FF2B5EF4-FFF2-40B4-BE49-F238E27FC236}">
                <a16:creationId xmlns:a16="http://schemas.microsoft.com/office/drawing/2014/main" id="{E2EF318C-AFCB-4683-B126-B8C864A63EA2}"/>
              </a:ext>
            </a:extLst>
          </p:cNvPr>
          <p:cNvSpPr txBox="1"/>
          <p:nvPr/>
        </p:nvSpPr>
        <p:spPr>
          <a:xfrm>
            <a:off x="215153" y="392602"/>
            <a:ext cx="11672047" cy="1015663"/>
          </a:xfrm>
          <a:prstGeom prst="rect">
            <a:avLst/>
          </a:prstGeom>
          <a:noFill/>
        </p:spPr>
        <p:txBody>
          <a:bodyPr wrap="square" rtlCol="0">
            <a:spAutoFit/>
          </a:bodyPr>
          <a:lstStyle/>
          <a:p>
            <a:pPr algn="ctr"/>
            <a:r>
              <a:rPr lang="es-ES" sz="6000" dirty="0">
                <a:latin typeface="Times New Roman" panose="02020603050405020304" pitchFamily="18" charset="0"/>
                <a:cs typeface="Times New Roman" panose="02020603050405020304" pitchFamily="18" charset="0"/>
              </a:rPr>
              <a:t>2. Reconocer que es un gran pecador</a:t>
            </a:r>
            <a:endParaRPr lang="es-PA" sz="6000" dirty="0">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FB47E3A9-BDA0-9DFC-9B3B-A45CFA7FFD46}"/>
              </a:ext>
            </a:extLst>
          </p:cNvPr>
          <p:cNvSpPr txBox="1"/>
          <p:nvPr/>
        </p:nvSpPr>
        <p:spPr>
          <a:xfrm>
            <a:off x="1923314" y="4925900"/>
            <a:ext cx="1349368"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Justo</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7346969"/>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239379"/>
            <a:ext cx="10569389" cy="5632311"/>
          </a:xfrm>
          <a:prstGeom prst="rect">
            <a:avLst/>
          </a:prstGeom>
        </p:spPr>
        <p:txBody>
          <a:bodyPr wrap="square">
            <a:spAutoFit/>
          </a:bodyPr>
          <a:lstStyle/>
          <a:p>
            <a:pPr lvl="0" indent="-573088" algn="just" defTabSz="457200">
              <a:defRPr/>
            </a:pPr>
            <a:r>
              <a:rPr lang="es-ES" sz="4000" i="1" dirty="0">
                <a:solidFill>
                  <a:srgbClr val="FFFF00"/>
                </a:solidFill>
                <a:latin typeface="Times New Roman" pitchFamily="18" charset="0"/>
                <a:ea typeface="Times New Roman" pitchFamily="18" charset="0"/>
                <a:cs typeface="Times New Roman" pitchFamily="18" charset="0"/>
              </a:rPr>
              <a:t>Todos se__________, a una se hicieron inútiles; no hay quien haga lo bueno, no hay ni siquiera uno. Sepulcro abierto es su garganta; con su ________engañan</a:t>
            </a:r>
            <a:r>
              <a:rPr lang="es-ES" sz="4000" i="1" dirty="0" smtClean="0">
                <a:solidFill>
                  <a:srgbClr val="FFFF00"/>
                </a:solidFill>
                <a:latin typeface="Times New Roman" pitchFamily="18" charset="0"/>
                <a:ea typeface="Times New Roman" pitchFamily="18" charset="0"/>
                <a:cs typeface="Times New Roman" pitchFamily="18" charset="0"/>
              </a:rPr>
              <a:t>.  Veneno </a:t>
            </a:r>
            <a:r>
              <a:rPr lang="es-ES" sz="4000" i="1" dirty="0">
                <a:solidFill>
                  <a:srgbClr val="FFFF00"/>
                </a:solidFill>
                <a:latin typeface="Times New Roman" pitchFamily="18" charset="0"/>
                <a:ea typeface="Times New Roman" pitchFamily="18" charset="0"/>
                <a:cs typeface="Times New Roman" pitchFamily="18" charset="0"/>
              </a:rPr>
              <a:t>de áspides hay debajo de sus labios; su boca está llena de maldición y de amargura. Sus pies se apresuran para derramar sangre; quebranto y desventura hay en sus caminos; y no conocieron camino de paz. No hay_______ de Dios delante de sus ojos. </a:t>
            </a:r>
          </a:p>
        </p:txBody>
      </p:sp>
      <p:sp>
        <p:nvSpPr>
          <p:cNvPr id="3" name="CuadroTexto 2">
            <a:extLst>
              <a:ext uri="{FF2B5EF4-FFF2-40B4-BE49-F238E27FC236}">
                <a16:creationId xmlns:a16="http://schemas.microsoft.com/office/drawing/2014/main" id="{C2C6B359-1E97-4730-EF15-77346DE98E6E}"/>
              </a:ext>
            </a:extLst>
          </p:cNvPr>
          <p:cNvSpPr txBox="1"/>
          <p:nvPr/>
        </p:nvSpPr>
        <p:spPr>
          <a:xfrm>
            <a:off x="2964787" y="239379"/>
            <a:ext cx="2400589"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desviaron</a:t>
            </a:r>
            <a:endParaRPr lang="es-PA" sz="4000" b="1"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BD98EC07-C259-099F-09F9-0DBD1A9C8B60}"/>
              </a:ext>
            </a:extLst>
          </p:cNvPr>
          <p:cNvSpPr txBox="1"/>
          <p:nvPr/>
        </p:nvSpPr>
        <p:spPr>
          <a:xfrm>
            <a:off x="1894689" y="5096994"/>
            <a:ext cx="1459007" cy="707886"/>
          </a:xfrm>
          <a:prstGeom prst="rect">
            <a:avLst/>
          </a:prstGeom>
          <a:noFill/>
        </p:spPr>
        <p:txBody>
          <a:bodyPr wrap="square" rtlCol="0">
            <a:spAutoFit/>
          </a:bodyPr>
          <a:lstStyle/>
          <a:p>
            <a:r>
              <a:rPr lang="es-PA" sz="4000" b="1" i="1" dirty="0">
                <a:latin typeface="Times New Roman" panose="02020603050405020304" pitchFamily="18" charset="0"/>
                <a:cs typeface="Times New Roman" panose="02020603050405020304" pitchFamily="18" charset="0"/>
              </a:rPr>
              <a:t>temor</a:t>
            </a:r>
          </a:p>
        </p:txBody>
      </p:sp>
      <p:sp>
        <p:nvSpPr>
          <p:cNvPr id="6" name="CuadroTexto 5">
            <a:extLst>
              <a:ext uri="{FF2B5EF4-FFF2-40B4-BE49-F238E27FC236}">
                <a16:creationId xmlns:a16="http://schemas.microsoft.com/office/drawing/2014/main" id="{973D2D01-7682-ADF3-9FF6-652F4B827851}"/>
              </a:ext>
            </a:extLst>
          </p:cNvPr>
          <p:cNvSpPr txBox="1"/>
          <p:nvPr/>
        </p:nvSpPr>
        <p:spPr>
          <a:xfrm>
            <a:off x="1207214" y="2107561"/>
            <a:ext cx="1993186"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lengua</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7576969"/>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5288" y="2024733"/>
            <a:ext cx="10941424" cy="2554545"/>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Si existe duda sobre esta enseñanza estudie otra vez las lecciones 2 y 3. Lea también </a:t>
            </a:r>
            <a:r>
              <a:rPr lang="es-ES" sz="4000" b="1" dirty="0">
                <a:latin typeface="Times New Roman" pitchFamily="18" charset="0"/>
                <a:ea typeface="Times New Roman" pitchFamily="18" charset="0"/>
                <a:cs typeface="Times New Roman" pitchFamily="18" charset="0"/>
              </a:rPr>
              <a:t>Romanos 3:23 </a:t>
            </a:r>
            <a:r>
              <a:rPr lang="es-ES" sz="4000" i="1" dirty="0">
                <a:latin typeface="Times New Roman" pitchFamily="18" charset="0"/>
                <a:ea typeface="Times New Roman" pitchFamily="18" charset="0"/>
                <a:cs typeface="Times New Roman" pitchFamily="18" charset="0"/>
              </a:rPr>
              <a:t>y</a:t>
            </a:r>
            <a:r>
              <a:rPr lang="es-ES" sz="4000" i="1" dirty="0">
                <a:solidFill>
                  <a:srgbClr val="FFFF00"/>
                </a:solidFill>
                <a:latin typeface="Times New Roman" pitchFamily="18" charset="0"/>
                <a:ea typeface="Times New Roman" pitchFamily="18" charset="0"/>
                <a:cs typeface="Times New Roman" pitchFamily="18" charset="0"/>
              </a:rPr>
              <a:t> </a:t>
            </a:r>
            <a:r>
              <a:rPr lang="es-ES" sz="4000" b="1" dirty="0">
                <a:latin typeface="Times New Roman" pitchFamily="18" charset="0"/>
                <a:ea typeface="Times New Roman" pitchFamily="18" charset="0"/>
                <a:cs typeface="Times New Roman" pitchFamily="18" charset="0"/>
              </a:rPr>
              <a:t>Santiago 2:10</a:t>
            </a:r>
            <a:r>
              <a:rPr lang="es-ES" sz="4000" i="1" dirty="0">
                <a:solidFill>
                  <a:srgbClr val="FFFF00"/>
                </a:solidFill>
                <a:latin typeface="Times New Roman" pitchFamily="18" charset="0"/>
                <a:ea typeface="Times New Roman" pitchFamily="18" charset="0"/>
                <a:cs typeface="Times New Roman" pitchFamily="18" charset="0"/>
              </a:rPr>
              <a:t>. </a:t>
            </a:r>
            <a:r>
              <a:rPr lang="es-ES" sz="4000" dirty="0">
                <a:latin typeface="Times New Roman" pitchFamily="18" charset="0"/>
                <a:ea typeface="Times New Roman" pitchFamily="18" charset="0"/>
                <a:cs typeface="Times New Roman" pitchFamily="18" charset="0"/>
              </a:rPr>
              <a:t>¿Cómo le ve Dios a usted</a:t>
            </a:r>
            <a:r>
              <a:rPr lang="es-ES" sz="4000" dirty="0" smtClean="0">
                <a:latin typeface="Times New Roman" pitchFamily="18" charset="0"/>
                <a:ea typeface="Times New Roman" pitchFamily="18" charset="0"/>
                <a:cs typeface="Times New Roman" pitchFamily="18" charset="0"/>
              </a:rPr>
              <a:t>?_______________________________</a:t>
            </a:r>
            <a:endParaRPr lang="es-ES" sz="4000" dirty="0">
              <a:latin typeface="Times New Roman" pitchFamily="18" charset="0"/>
              <a:ea typeface="Times New Roman" pitchFamily="18" charset="0"/>
              <a:cs typeface="Times New Roman" pitchFamily="18" charset="0"/>
            </a:endParaRPr>
          </a:p>
        </p:txBody>
      </p:sp>
      <p:sp>
        <p:nvSpPr>
          <p:cNvPr id="5" name="CuadroTexto 4">
            <a:extLst>
              <a:ext uri="{FF2B5EF4-FFF2-40B4-BE49-F238E27FC236}">
                <a16:creationId xmlns:a16="http://schemas.microsoft.com/office/drawing/2014/main" id="{B12C2AC1-0260-456B-34DC-4389E7CDF257}"/>
              </a:ext>
            </a:extLst>
          </p:cNvPr>
          <p:cNvSpPr txBox="1"/>
          <p:nvPr/>
        </p:nvSpPr>
        <p:spPr>
          <a:xfrm>
            <a:off x="2207878" y="3876544"/>
            <a:ext cx="7667641" cy="646331"/>
          </a:xfrm>
          <a:prstGeom prst="rect">
            <a:avLst/>
          </a:prstGeom>
          <a:noFill/>
        </p:spPr>
        <p:txBody>
          <a:bodyPr wrap="square" rtlCol="0">
            <a:spAutoFit/>
          </a:bodyPr>
          <a:lstStyle/>
          <a:p>
            <a:r>
              <a:rPr lang="es-ES" sz="3600" b="1" i="1" dirty="0" smtClean="0">
                <a:solidFill>
                  <a:srgbClr val="FFFF00"/>
                </a:solidFill>
                <a:latin typeface="Times New Roman" panose="02020603050405020304" pitchFamily="18" charset="0"/>
                <a:cs typeface="Times New Roman" panose="02020603050405020304" pitchFamily="18" charset="0"/>
              </a:rPr>
              <a:t>Como Un GRAN Pecador Condenado </a:t>
            </a:r>
            <a:endParaRPr lang="es-PA" sz="36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4544058"/>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408265"/>
            <a:ext cx="10569389" cy="3785652"/>
          </a:xfrm>
          <a:prstGeom prst="rect">
            <a:avLst/>
          </a:prstGeom>
        </p:spPr>
        <p:txBody>
          <a:bodyPr wrap="square">
            <a:spAutoFit/>
          </a:bodyPr>
          <a:lstStyle/>
          <a:p>
            <a:pPr lvl="0" indent="-573088" algn="just" defTabSz="457200">
              <a:defRPr/>
            </a:pPr>
            <a:r>
              <a:rPr lang="es-ES" sz="4000" dirty="0">
                <a:solidFill>
                  <a:prstClr val="white"/>
                </a:solidFill>
                <a:latin typeface="Times New Roman" pitchFamily="18" charset="0"/>
                <a:ea typeface="Times New Roman" pitchFamily="18" charset="0"/>
                <a:cs typeface="Times New Roman" pitchFamily="18" charset="0"/>
              </a:rPr>
              <a:t>Jesucristo pagó toda nuestra deuda con Dios al morir en la cruz; sin embargo, no todos recibirán el perdón por sus pecados. ¿Por qué? Porque Jesucristo dijo que tenemos que arrepentimos sinceramente de nuestro pecado, confiar en él de todo corazón para ser salvos. </a:t>
            </a:r>
            <a:endParaRPr kumimoji="0" lang="es-ES" sz="4000" b="1"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Times New Roman" pitchFamily="18" charset="0"/>
              <a:cs typeface="Times New Roman" pitchFamily="18" charset="0"/>
            </a:endParaRPr>
          </a:p>
        </p:txBody>
      </p:sp>
      <p:sp>
        <p:nvSpPr>
          <p:cNvPr id="4" name="CuadroTexto 3">
            <a:extLst>
              <a:ext uri="{FF2B5EF4-FFF2-40B4-BE49-F238E27FC236}">
                <a16:creationId xmlns:a16="http://schemas.microsoft.com/office/drawing/2014/main" id="{E2EF318C-AFCB-4683-B126-B8C864A63EA2}"/>
              </a:ext>
            </a:extLst>
          </p:cNvPr>
          <p:cNvSpPr txBox="1"/>
          <p:nvPr/>
        </p:nvSpPr>
        <p:spPr>
          <a:xfrm>
            <a:off x="-300447" y="577268"/>
            <a:ext cx="10466807" cy="830997"/>
          </a:xfrm>
          <a:prstGeom prst="rect">
            <a:avLst/>
          </a:prstGeom>
          <a:noFill/>
        </p:spPr>
        <p:txBody>
          <a:bodyPr wrap="square" rtlCol="0">
            <a:spAutoFit/>
          </a:bodyPr>
          <a:lstStyle/>
          <a:p>
            <a:pPr algn="ctr"/>
            <a:r>
              <a:rPr lang="es-ES" sz="4800" dirty="0">
                <a:latin typeface="Times New Roman" panose="02020603050405020304" pitchFamily="18" charset="0"/>
                <a:cs typeface="Times New Roman" panose="02020603050405020304" pitchFamily="18" charset="0"/>
              </a:rPr>
              <a:t>3.	Arrepentirse de todos sus pecados</a:t>
            </a:r>
            <a:endParaRPr lang="es-PA"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6864567"/>
      </p:ext>
    </p:extLst>
  </p:cSld>
  <p:clrMapOvr>
    <a:masterClrMapping/>
  </p:clrMapOvr>
  <p:transition spd="slow">
    <p:strips dir="ru"/>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408265"/>
            <a:ext cx="10569389" cy="3170099"/>
          </a:xfrm>
          <a:prstGeom prst="rect">
            <a:avLst/>
          </a:prstGeom>
        </p:spPr>
        <p:txBody>
          <a:bodyPr wrap="square">
            <a:spAutoFit/>
          </a:bodyPr>
          <a:lstStyle/>
          <a:p>
            <a:pPr lvl="0" indent="-573088" algn="just" defTabSz="457200">
              <a:defRPr/>
            </a:pPr>
            <a:r>
              <a:rPr lang="es-ES" sz="4000" dirty="0" smtClean="0">
                <a:solidFill>
                  <a:prstClr val="white"/>
                </a:solidFill>
                <a:latin typeface="Times New Roman" pitchFamily="18" charset="0"/>
                <a:ea typeface="Times New Roman" pitchFamily="18" charset="0"/>
                <a:cs typeface="Times New Roman" pitchFamily="18" charset="0"/>
              </a:rPr>
              <a:t>Desde </a:t>
            </a:r>
            <a:r>
              <a:rPr lang="es-ES" sz="4000" dirty="0">
                <a:solidFill>
                  <a:prstClr val="white"/>
                </a:solidFill>
                <a:latin typeface="Times New Roman" pitchFamily="18" charset="0"/>
                <a:ea typeface="Times New Roman" pitchFamily="18" charset="0"/>
                <a:cs typeface="Times New Roman" pitchFamily="18" charset="0"/>
              </a:rPr>
              <a:t>el principio de Su ministerio Jesús predicaba el arrepentimiento. Él dijo en </a:t>
            </a:r>
            <a:r>
              <a:rPr lang="es-ES" sz="4000" i="1" dirty="0">
                <a:latin typeface="Times New Roman" pitchFamily="18" charset="0"/>
                <a:ea typeface="Times New Roman" pitchFamily="18" charset="0"/>
                <a:cs typeface="Times New Roman" pitchFamily="18" charset="0"/>
              </a:rPr>
              <a:t>Marcos 1:15: </a:t>
            </a:r>
            <a:r>
              <a:rPr lang="es-ES" sz="4000" i="1" dirty="0">
                <a:solidFill>
                  <a:srgbClr val="FFFF00"/>
                </a:solidFill>
                <a:latin typeface="Times New Roman" pitchFamily="18" charset="0"/>
                <a:ea typeface="Times New Roman" pitchFamily="18" charset="0"/>
                <a:cs typeface="Times New Roman" pitchFamily="18" charset="0"/>
              </a:rPr>
              <a:t>El tiempo se ha cumplido, y el reino de Dios se ha acercado</a:t>
            </a:r>
            <a:r>
              <a:rPr lang="es-ES" sz="4000" i="1" dirty="0" smtClean="0">
                <a:solidFill>
                  <a:srgbClr val="FFFF00"/>
                </a:solidFill>
                <a:latin typeface="Times New Roman" pitchFamily="18" charset="0"/>
                <a:ea typeface="Times New Roman" pitchFamily="18" charset="0"/>
                <a:cs typeface="Times New Roman" pitchFamily="18" charset="0"/>
              </a:rPr>
              <a:t>; ___________, </a:t>
            </a:r>
            <a:r>
              <a:rPr lang="es-ES" sz="4000" i="1" dirty="0">
                <a:solidFill>
                  <a:srgbClr val="FFFF00"/>
                </a:solidFill>
                <a:latin typeface="Times New Roman" pitchFamily="18" charset="0"/>
                <a:ea typeface="Times New Roman" pitchFamily="18" charset="0"/>
                <a:cs typeface="Times New Roman" pitchFamily="18" charset="0"/>
              </a:rPr>
              <a:t>y _______ en el Evangelio. </a:t>
            </a:r>
            <a:endParaRPr kumimoji="0" lang="es-ES" sz="4000" b="1"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Times New Roman" pitchFamily="18" charset="0"/>
              <a:cs typeface="Times New Roman" pitchFamily="18" charset="0"/>
            </a:endParaRPr>
          </a:p>
        </p:txBody>
      </p:sp>
      <p:sp>
        <p:nvSpPr>
          <p:cNvPr id="4" name="CuadroTexto 3">
            <a:extLst>
              <a:ext uri="{FF2B5EF4-FFF2-40B4-BE49-F238E27FC236}">
                <a16:creationId xmlns:a16="http://schemas.microsoft.com/office/drawing/2014/main" id="{E2EF318C-AFCB-4683-B126-B8C864A63EA2}"/>
              </a:ext>
            </a:extLst>
          </p:cNvPr>
          <p:cNvSpPr txBox="1"/>
          <p:nvPr/>
        </p:nvSpPr>
        <p:spPr>
          <a:xfrm>
            <a:off x="201706" y="392602"/>
            <a:ext cx="11806518" cy="1015663"/>
          </a:xfrm>
          <a:prstGeom prst="rect">
            <a:avLst/>
          </a:prstGeom>
          <a:noFill/>
        </p:spPr>
        <p:txBody>
          <a:bodyPr wrap="square" rtlCol="0">
            <a:spAutoFit/>
          </a:bodyPr>
          <a:lstStyle/>
          <a:p>
            <a:pPr algn="ctr"/>
            <a:r>
              <a:rPr lang="es-ES" sz="6000" dirty="0">
                <a:latin typeface="Times New Roman" panose="02020603050405020304" pitchFamily="18" charset="0"/>
                <a:cs typeface="Times New Roman" panose="02020603050405020304" pitchFamily="18" charset="0"/>
              </a:rPr>
              <a:t>3.	Arrepentirse de todos sus pecados</a:t>
            </a:r>
            <a:endParaRPr lang="es-PA" sz="6000"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17711B9E-5C2D-973A-A3CD-5B54BFF1F6EC}"/>
              </a:ext>
            </a:extLst>
          </p:cNvPr>
          <p:cNvSpPr txBox="1"/>
          <p:nvPr/>
        </p:nvSpPr>
        <p:spPr>
          <a:xfrm>
            <a:off x="4684059" y="3217117"/>
            <a:ext cx="2608730" cy="707886"/>
          </a:xfrm>
          <a:prstGeom prst="rect">
            <a:avLst/>
          </a:prstGeom>
          <a:noFill/>
        </p:spPr>
        <p:txBody>
          <a:bodyPr wrap="square" rtlCol="0">
            <a:spAutoFit/>
          </a:bodyPr>
          <a:lstStyle/>
          <a:p>
            <a:r>
              <a:rPr lang="es-PA" sz="4000" b="1" i="1" dirty="0">
                <a:latin typeface="Times New Roman" panose="02020603050405020304" pitchFamily="18" charset="0"/>
                <a:cs typeface="Times New Roman" panose="02020603050405020304" pitchFamily="18" charset="0"/>
              </a:rPr>
              <a:t>arrepentíos</a:t>
            </a:r>
          </a:p>
        </p:txBody>
      </p:sp>
      <p:sp>
        <p:nvSpPr>
          <p:cNvPr id="6" name="CuadroTexto 5">
            <a:extLst>
              <a:ext uri="{FF2B5EF4-FFF2-40B4-BE49-F238E27FC236}">
                <a16:creationId xmlns:a16="http://schemas.microsoft.com/office/drawing/2014/main" id="{9D97F823-16CC-A00E-3635-FB4336E72F24}"/>
              </a:ext>
            </a:extLst>
          </p:cNvPr>
          <p:cNvSpPr txBox="1"/>
          <p:nvPr/>
        </p:nvSpPr>
        <p:spPr>
          <a:xfrm>
            <a:off x="8313613" y="3217117"/>
            <a:ext cx="1426644"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creed</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203488"/>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8095" y="369638"/>
            <a:ext cx="11106041" cy="6247864"/>
          </a:xfrm>
          <a:prstGeom prst="rect">
            <a:avLst/>
          </a:prstGeom>
        </p:spPr>
        <p:txBody>
          <a:bodyPr wrap="square">
            <a:spAutoFit/>
          </a:bodyPr>
          <a:lstStyle/>
          <a:p>
            <a:pPr lvl="0" indent="-573088" algn="just" defTabSz="457200">
              <a:defRPr/>
            </a:pPr>
            <a:r>
              <a:rPr lang="es-ES" sz="4000" dirty="0">
                <a:solidFill>
                  <a:prstClr val="white"/>
                </a:solidFill>
                <a:latin typeface="Times New Roman" pitchFamily="18" charset="0"/>
                <a:ea typeface="Times New Roman" pitchFamily="18" charset="0"/>
                <a:cs typeface="Times New Roman" pitchFamily="18" charset="0"/>
              </a:rPr>
              <a:t>El “Evangelio” es todo lo que Cristo Jesús hizo por nosotros en Su vida, muerte, entierro y resurrección. El Señor Jesucristo dio la orden, primero, de arrepentirnos y luego, creer el Evangelio. Para que haya un verdadero arrepentimiento es necesario comprender todo lo que involucra el arrepentimiento, y cómo debe afectar nuestra vida antes y después de nuestra conversión. En </a:t>
            </a:r>
            <a:r>
              <a:rPr lang="es-ES" sz="4000" dirty="0">
                <a:latin typeface="Times New Roman" pitchFamily="18" charset="0"/>
                <a:ea typeface="Times New Roman" pitchFamily="18" charset="0"/>
                <a:cs typeface="Times New Roman" pitchFamily="18" charset="0"/>
              </a:rPr>
              <a:t>Lucas 3:8 </a:t>
            </a:r>
            <a:r>
              <a:rPr lang="es-ES" sz="4000" dirty="0">
                <a:solidFill>
                  <a:prstClr val="white"/>
                </a:solidFill>
                <a:latin typeface="Times New Roman" pitchFamily="18" charset="0"/>
                <a:ea typeface="Times New Roman" pitchFamily="18" charset="0"/>
                <a:cs typeface="Times New Roman" pitchFamily="18" charset="0"/>
              </a:rPr>
              <a:t>Juan el Bautista mandó: </a:t>
            </a:r>
            <a:r>
              <a:rPr lang="es-ES" sz="4000" i="1" dirty="0">
                <a:solidFill>
                  <a:srgbClr val="FFFF00"/>
                </a:solidFill>
                <a:latin typeface="Times New Roman" pitchFamily="18" charset="0"/>
                <a:ea typeface="Times New Roman" pitchFamily="18" charset="0"/>
                <a:cs typeface="Times New Roman" pitchFamily="18" charset="0"/>
              </a:rPr>
              <a:t>Haced, pues, frutos dignos de arrepentimiento. </a:t>
            </a:r>
            <a:r>
              <a:rPr lang="es-ES" sz="4000" i="1" dirty="0" smtClean="0">
                <a:solidFill>
                  <a:srgbClr val="FFFF00"/>
                </a:solidFill>
                <a:latin typeface="Times New Roman" pitchFamily="18" charset="0"/>
                <a:ea typeface="Times New Roman" pitchFamily="18" charset="0"/>
                <a:cs typeface="Times New Roman" pitchFamily="18" charset="0"/>
              </a:rPr>
              <a:t>   </a:t>
            </a:r>
            <a:endParaRPr lang="es-ES" sz="3600"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3528162462"/>
      </p:ext>
    </p:extLst>
  </p:cSld>
  <p:clrMapOvr>
    <a:masterClrMapping/>
  </p:clrMapOvr>
  <p:transition spd="slow">
    <p:strips dir="ru"/>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434956"/>
            <a:ext cx="10569389" cy="5632311"/>
          </a:xfrm>
          <a:prstGeom prst="rect">
            <a:avLst/>
          </a:prstGeom>
        </p:spPr>
        <p:txBody>
          <a:bodyPr wrap="square">
            <a:spAutoFit/>
          </a:bodyPr>
          <a:lstStyle/>
          <a:p>
            <a:pPr lvl="0" indent="-573088" algn="just" defTabSz="457200">
              <a:defRPr/>
            </a:pPr>
            <a:r>
              <a:rPr lang="es-ES" sz="4000" dirty="0">
                <a:solidFill>
                  <a:prstClr val="white"/>
                </a:solidFill>
                <a:latin typeface="Times New Roman" pitchFamily="18" charset="0"/>
                <a:ea typeface="Times New Roman" pitchFamily="18" charset="0"/>
                <a:cs typeface="Times New Roman" pitchFamily="18" charset="0"/>
              </a:rPr>
              <a:t>Está diciendo: “Pruebe con sus acciones su tristeza sincera por su pecado.” Algunos enseñan que el arrepentimiento es una obra o esfuerzo humano que se ha añadido al plan de Dios con el fin de lograr la salvación. </a:t>
            </a:r>
            <a:r>
              <a:rPr lang="es-ES" sz="4000" b="1" dirty="0">
                <a:solidFill>
                  <a:srgbClr val="FFFF00"/>
                </a:solidFill>
                <a:latin typeface="Times New Roman" pitchFamily="18" charset="0"/>
                <a:ea typeface="Times New Roman" pitchFamily="18" charset="0"/>
                <a:cs typeface="Times New Roman" pitchFamily="18" charset="0"/>
              </a:rPr>
              <a:t>¡No es la verdad! </a:t>
            </a:r>
            <a:r>
              <a:rPr lang="es-ES" sz="4000" dirty="0">
                <a:solidFill>
                  <a:prstClr val="white"/>
                </a:solidFill>
                <a:latin typeface="Times New Roman" pitchFamily="18" charset="0"/>
                <a:ea typeface="Times New Roman" pitchFamily="18" charset="0"/>
                <a:cs typeface="Times New Roman" pitchFamily="18" charset="0"/>
              </a:rPr>
              <a:t>En </a:t>
            </a:r>
            <a:r>
              <a:rPr lang="es-ES" sz="4000" dirty="0">
                <a:latin typeface="Times New Roman" pitchFamily="18" charset="0"/>
                <a:ea typeface="Times New Roman" pitchFamily="18" charset="0"/>
                <a:cs typeface="Times New Roman" pitchFamily="18" charset="0"/>
              </a:rPr>
              <a:t>Romanos 2:4</a:t>
            </a:r>
            <a:r>
              <a:rPr lang="es-ES" sz="4000" i="1" dirty="0">
                <a:latin typeface="Times New Roman" pitchFamily="18" charset="0"/>
                <a:ea typeface="Times New Roman" pitchFamily="18" charset="0"/>
                <a:cs typeface="Times New Roman" pitchFamily="18" charset="0"/>
              </a:rPr>
              <a:t> </a:t>
            </a:r>
            <a:r>
              <a:rPr lang="es-ES" sz="4000" dirty="0">
                <a:latin typeface="Times New Roman" pitchFamily="18" charset="0"/>
                <a:ea typeface="Times New Roman" pitchFamily="18" charset="0"/>
                <a:cs typeface="Times New Roman" pitchFamily="18" charset="0"/>
              </a:rPr>
              <a:t>el </a:t>
            </a:r>
            <a:r>
              <a:rPr lang="es-ES" sz="4000" dirty="0">
                <a:solidFill>
                  <a:prstClr val="white"/>
                </a:solidFill>
                <a:latin typeface="Times New Roman" pitchFamily="18" charset="0"/>
                <a:ea typeface="Times New Roman" pitchFamily="18" charset="0"/>
                <a:cs typeface="Times New Roman" pitchFamily="18" charset="0"/>
              </a:rPr>
              <a:t>Apóstol Pablo nos confronta con la pregunta: </a:t>
            </a:r>
            <a:r>
              <a:rPr lang="es-ES" sz="4000" dirty="0">
                <a:solidFill>
                  <a:srgbClr val="FFFF00"/>
                </a:solidFill>
                <a:latin typeface="Times New Roman" pitchFamily="18" charset="0"/>
                <a:ea typeface="Times New Roman" pitchFamily="18" charset="0"/>
                <a:cs typeface="Times New Roman" pitchFamily="18" charset="0"/>
              </a:rPr>
              <a:t>¿O menosprecias las riquezas de su benignidad, paciencia y longanimidad, ignorando que su benignidad te guía al arrepentimiento? </a:t>
            </a:r>
            <a:endParaRPr lang="es-ES" sz="4000" i="1" dirty="0">
              <a:solidFill>
                <a:srgbClr val="FFFF00"/>
              </a:solidFill>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1672948958"/>
      </p:ext>
    </p:extLst>
  </p:cSld>
  <p:clrMapOvr>
    <a:masterClrMapping/>
  </p:clrMapOvr>
  <p:transition spd="slow">
    <p:strips dir="ru"/>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673129"/>
            <a:ext cx="10569389" cy="5016758"/>
          </a:xfrm>
          <a:prstGeom prst="rect">
            <a:avLst/>
          </a:prstGeom>
        </p:spPr>
        <p:txBody>
          <a:bodyPr wrap="square">
            <a:spAutoFit/>
          </a:bodyPr>
          <a:lstStyle/>
          <a:p>
            <a:pPr lvl="0" indent="-573088" algn="just" defTabSz="457200">
              <a:defRPr/>
            </a:pPr>
            <a:r>
              <a:rPr lang="es-ES" sz="4000" dirty="0">
                <a:solidFill>
                  <a:prstClr val="white"/>
                </a:solidFill>
                <a:latin typeface="Times New Roman" pitchFamily="18" charset="0"/>
                <a:ea typeface="Times New Roman" pitchFamily="18" charset="0"/>
                <a:cs typeface="Times New Roman" pitchFamily="18" charset="0"/>
              </a:rPr>
              <a:t>El arrepentimiento es la obra de Dios en nuestro corazón y vida para traer la convicción a través de la Palabra de Dios. </a:t>
            </a:r>
            <a:r>
              <a:rPr lang="es-ES" sz="4000" dirty="0">
                <a:solidFill>
                  <a:srgbClr val="FFFF00"/>
                </a:solidFill>
                <a:latin typeface="Times New Roman" pitchFamily="18" charset="0"/>
                <a:ea typeface="Times New Roman" pitchFamily="18" charset="0"/>
                <a:cs typeface="Times New Roman" pitchFamily="18" charset="0"/>
              </a:rPr>
              <a:t>¡Debemos obedecer la orden de Dios de arrepentimos de todo corazón!</a:t>
            </a:r>
          </a:p>
          <a:p>
            <a:pPr lvl="0" indent="-573088" algn="just" defTabSz="457200">
              <a:defRPr/>
            </a:pPr>
            <a:r>
              <a:rPr lang="es-ES" sz="4000" b="1" dirty="0">
                <a:solidFill>
                  <a:prstClr val="white"/>
                </a:solidFill>
                <a:latin typeface="Times New Roman" pitchFamily="18" charset="0"/>
                <a:ea typeface="Times New Roman" pitchFamily="18" charset="0"/>
                <a:cs typeface="Times New Roman" pitchFamily="18" charset="0"/>
              </a:rPr>
              <a:t>El arrepentimiento es un cambio en nuestra manera de pensar: hacia el pecado, hacia Dios, hacia nosotros mismos, hacia el mundo y la vida mundana.</a:t>
            </a:r>
          </a:p>
        </p:txBody>
      </p:sp>
    </p:spTree>
    <p:extLst>
      <p:ext uri="{BB962C8B-B14F-4D97-AF65-F5344CB8AC3E}">
        <p14:creationId xmlns:p14="http://schemas.microsoft.com/office/powerpoint/2010/main" val="4153625129"/>
      </p:ext>
    </p:extLst>
  </p:cSld>
  <p:clrMapOvr>
    <a:masterClrMapping/>
  </p:clrMapOvr>
  <p:transition spd="slow">
    <p:strips dir="ru"/>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83136"/>
            <a:ext cx="10569389" cy="5632311"/>
          </a:xfrm>
          <a:prstGeom prst="rect">
            <a:avLst/>
          </a:prstGeom>
        </p:spPr>
        <p:txBody>
          <a:bodyPr wrap="square">
            <a:spAutoFit/>
          </a:bodyPr>
          <a:lstStyle/>
          <a:p>
            <a:pPr marL="744538" lvl="0" indent="-1317625" algn="just" defTabSz="457200">
              <a:defRPr/>
            </a:pPr>
            <a:r>
              <a:rPr lang="es-ES" sz="4000" dirty="0">
                <a:solidFill>
                  <a:prstClr val="white"/>
                </a:solidFill>
                <a:latin typeface="Times New Roman" pitchFamily="18" charset="0"/>
                <a:ea typeface="Times New Roman" pitchFamily="18" charset="0"/>
                <a:cs typeface="Times New Roman" pitchFamily="18" charset="0"/>
              </a:rPr>
              <a:t>a.	El arrepentimiento es un cambio en nuestra manera de pensar hacia el pecado. Es un cambio en nuestras actitudes hacia el pecado con el fin de reconocerlo y juzgarlo por lo que es, </a:t>
            </a:r>
            <a:r>
              <a:rPr lang="es-ES" sz="4000" b="1" dirty="0">
                <a:solidFill>
                  <a:prstClr val="white"/>
                </a:solidFill>
                <a:latin typeface="Times New Roman" pitchFamily="18" charset="0"/>
                <a:ea typeface="Times New Roman" pitchFamily="18" charset="0"/>
                <a:cs typeface="Times New Roman" pitchFamily="18" charset="0"/>
              </a:rPr>
              <a:t>malo y terrible. </a:t>
            </a:r>
            <a:r>
              <a:rPr lang="es-ES" sz="4000" dirty="0">
                <a:solidFill>
                  <a:prstClr val="white"/>
                </a:solidFill>
                <a:latin typeface="Times New Roman" pitchFamily="18" charset="0"/>
                <a:ea typeface="Times New Roman" pitchFamily="18" charset="0"/>
                <a:cs typeface="Times New Roman" pitchFamily="18" charset="0"/>
              </a:rPr>
              <a:t>En </a:t>
            </a:r>
            <a:r>
              <a:rPr lang="es-ES" sz="4000" dirty="0">
                <a:latin typeface="Times New Roman" pitchFamily="18" charset="0"/>
                <a:ea typeface="Times New Roman" pitchFamily="18" charset="0"/>
                <a:cs typeface="Times New Roman" pitchFamily="18" charset="0"/>
              </a:rPr>
              <a:t>Lucas 24:47 </a:t>
            </a:r>
            <a:r>
              <a:rPr lang="es-ES" sz="4000" dirty="0">
                <a:solidFill>
                  <a:prstClr val="white"/>
                </a:solidFill>
                <a:latin typeface="Times New Roman" pitchFamily="18" charset="0"/>
                <a:ea typeface="Times New Roman" pitchFamily="18" charset="0"/>
                <a:cs typeface="Times New Roman" pitchFamily="18" charset="0"/>
              </a:rPr>
              <a:t>Jesucristo mandó </a:t>
            </a:r>
            <a:r>
              <a:rPr lang="es-ES" sz="4000" i="1" dirty="0">
                <a:solidFill>
                  <a:srgbClr val="FFFF00"/>
                </a:solidFill>
                <a:latin typeface="Times New Roman" pitchFamily="18" charset="0"/>
                <a:ea typeface="Times New Roman" pitchFamily="18" charset="0"/>
                <a:cs typeface="Times New Roman" pitchFamily="18" charset="0"/>
              </a:rPr>
              <a:t>que se predicase en Su nombre el ______________ y el perdón de pecados </a:t>
            </a:r>
            <a:r>
              <a:rPr lang="es-ES" sz="4000" dirty="0">
                <a:solidFill>
                  <a:srgbClr val="FFFF00"/>
                </a:solidFill>
                <a:latin typeface="Times New Roman" pitchFamily="18" charset="0"/>
                <a:ea typeface="Times New Roman" pitchFamily="18" charset="0"/>
                <a:cs typeface="Times New Roman" pitchFamily="18" charset="0"/>
              </a:rPr>
              <a:t>en</a:t>
            </a:r>
            <a:r>
              <a:rPr lang="es-ES" sz="4000" i="1" dirty="0">
                <a:solidFill>
                  <a:srgbClr val="FFFF00"/>
                </a:solidFill>
                <a:latin typeface="Times New Roman" pitchFamily="18" charset="0"/>
                <a:ea typeface="Times New Roman" pitchFamily="18" charset="0"/>
                <a:cs typeface="Times New Roman" pitchFamily="18" charset="0"/>
              </a:rPr>
              <a:t> todas las naciones, comenzando desde Jerusalén</a:t>
            </a:r>
            <a:r>
              <a:rPr lang="es-ES" sz="3600" i="1" dirty="0">
                <a:solidFill>
                  <a:srgbClr val="FFFF00"/>
                </a:solidFill>
                <a:latin typeface="Times New Roman" pitchFamily="18" charset="0"/>
                <a:ea typeface="Times New Roman" pitchFamily="18" charset="0"/>
                <a:cs typeface="Times New Roman" pitchFamily="18" charset="0"/>
              </a:rPr>
              <a:t>. </a:t>
            </a:r>
            <a:endParaRPr lang="es-ES" sz="3600" b="1" i="1" dirty="0">
              <a:solidFill>
                <a:srgbClr val="FFFF00"/>
              </a:solidFill>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1CA8BF63-7012-D99F-0735-89750A5D5265}"/>
              </a:ext>
            </a:extLst>
          </p:cNvPr>
          <p:cNvSpPr txBox="1"/>
          <p:nvPr/>
        </p:nvSpPr>
        <p:spPr>
          <a:xfrm>
            <a:off x="1644828" y="4082091"/>
            <a:ext cx="3623983"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arrepentimiento</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9386980"/>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33498"/>
            <a:ext cx="10569389" cy="5632311"/>
          </a:xfrm>
          <a:prstGeom prst="rect">
            <a:avLst/>
          </a:prstGeom>
        </p:spPr>
        <p:txBody>
          <a:bodyPr wrap="square">
            <a:spAutoFit/>
          </a:bodyPr>
          <a:lstStyle/>
          <a:p>
            <a:pPr lvl="0" indent="-573088" algn="just" defTabSz="457200">
              <a:defRPr/>
            </a:pPr>
            <a:r>
              <a:rPr lang="es-ES" sz="4000" dirty="0">
                <a:solidFill>
                  <a:prstClr val="white"/>
                </a:solidFill>
                <a:latin typeface="Times New Roman" pitchFamily="18" charset="0"/>
                <a:ea typeface="Times New Roman" pitchFamily="18" charset="0"/>
                <a:cs typeface="Times New Roman" pitchFamily="18" charset="0"/>
              </a:rPr>
              <a:t>Los siervos de Dios escribieron y predicaron acerca de la necesidad del verdadero arrepentimiento para el perdón de pecados. El verdadero arrepentimiento no es parte de la fe, pero nos llega en la misma manera que la fe, por la Palabra de Dios</a:t>
            </a:r>
            <a:r>
              <a:rPr lang="es-ES" sz="4000" dirty="0">
                <a:latin typeface="Times New Roman" pitchFamily="18" charset="0"/>
                <a:ea typeface="Times New Roman" pitchFamily="18" charset="0"/>
                <a:cs typeface="Times New Roman" pitchFamily="18" charset="0"/>
              </a:rPr>
              <a:t>. Marcos 1:4 </a:t>
            </a:r>
            <a:r>
              <a:rPr lang="es-ES" sz="4000" dirty="0">
                <a:solidFill>
                  <a:prstClr val="white"/>
                </a:solidFill>
                <a:latin typeface="Times New Roman" pitchFamily="18" charset="0"/>
                <a:ea typeface="Times New Roman" pitchFamily="18" charset="0"/>
                <a:cs typeface="Times New Roman" pitchFamily="18" charset="0"/>
              </a:rPr>
              <a:t>nos enseña que </a:t>
            </a:r>
            <a:r>
              <a:rPr lang="es-ES" sz="4000" i="1" dirty="0">
                <a:solidFill>
                  <a:srgbClr val="FFFF00"/>
                </a:solidFill>
                <a:latin typeface="Times New Roman" pitchFamily="18" charset="0"/>
                <a:ea typeface="Times New Roman" pitchFamily="18" charset="0"/>
                <a:cs typeface="Times New Roman" pitchFamily="18" charset="0"/>
              </a:rPr>
              <a:t>Bautizaba Juan en el desierto, y predicaba el </a:t>
            </a:r>
            <a:r>
              <a:rPr lang="es-ES" sz="4000" i="1" dirty="0" smtClean="0">
                <a:solidFill>
                  <a:srgbClr val="FFFF00"/>
                </a:solidFill>
                <a:latin typeface="Times New Roman" pitchFamily="18" charset="0"/>
                <a:ea typeface="Times New Roman" pitchFamily="18" charset="0"/>
                <a:cs typeface="Times New Roman" pitchFamily="18" charset="0"/>
              </a:rPr>
              <a:t>________ </a:t>
            </a:r>
            <a:r>
              <a:rPr lang="es-ES" sz="4000" i="1" dirty="0">
                <a:solidFill>
                  <a:srgbClr val="FFFF00"/>
                </a:solidFill>
                <a:latin typeface="Times New Roman" pitchFamily="18" charset="0"/>
                <a:ea typeface="Times New Roman" pitchFamily="18" charset="0"/>
                <a:cs typeface="Times New Roman" pitchFamily="18" charset="0"/>
              </a:rPr>
              <a:t>de arrepentimiento para perdón de </a:t>
            </a:r>
            <a:r>
              <a:rPr lang="es-ES" sz="4000" i="1" dirty="0" smtClean="0">
                <a:solidFill>
                  <a:srgbClr val="FFFF00"/>
                </a:solidFill>
                <a:latin typeface="Times New Roman" pitchFamily="18" charset="0"/>
                <a:ea typeface="Times New Roman" pitchFamily="18" charset="0"/>
                <a:cs typeface="Times New Roman" pitchFamily="18" charset="0"/>
              </a:rPr>
              <a:t>pecado</a:t>
            </a:r>
            <a:r>
              <a:rPr lang="es-ES" sz="3600" i="1" dirty="0" smtClean="0">
                <a:solidFill>
                  <a:srgbClr val="FFFF00"/>
                </a:solidFill>
                <a:latin typeface="Times New Roman" pitchFamily="18" charset="0"/>
                <a:ea typeface="Times New Roman" pitchFamily="18" charset="0"/>
                <a:cs typeface="Times New Roman" pitchFamily="18" charset="0"/>
              </a:rPr>
              <a:t>. </a:t>
            </a:r>
            <a:endParaRPr lang="es-ES" sz="3600" b="1" i="1" dirty="0">
              <a:solidFill>
                <a:srgbClr val="FFFF00"/>
              </a:solidFill>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1CA8BF63-7012-D99F-0735-89750A5D5265}"/>
              </a:ext>
            </a:extLst>
          </p:cNvPr>
          <p:cNvSpPr txBox="1"/>
          <p:nvPr/>
        </p:nvSpPr>
        <p:spPr>
          <a:xfrm>
            <a:off x="948017" y="4646969"/>
            <a:ext cx="2197519" cy="646331"/>
          </a:xfrm>
          <a:prstGeom prst="rect">
            <a:avLst/>
          </a:prstGeom>
          <a:noFill/>
        </p:spPr>
        <p:txBody>
          <a:bodyPr wrap="square" rtlCol="0">
            <a:spAutoFit/>
          </a:bodyPr>
          <a:lstStyle/>
          <a:p>
            <a:r>
              <a:rPr lang="es-ES" sz="3600" b="1" i="1" dirty="0">
                <a:latin typeface="Times New Roman" panose="02020603050405020304" pitchFamily="18" charset="0"/>
                <a:cs typeface="Times New Roman" panose="02020603050405020304" pitchFamily="18" charset="0"/>
              </a:rPr>
              <a:t>bautismo</a:t>
            </a:r>
            <a:endParaRPr lang="es-PA" sz="36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3578854"/>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764572"/>
            <a:ext cx="10569389" cy="5016758"/>
          </a:xfrm>
          <a:prstGeom prst="rect">
            <a:avLst/>
          </a:prstGeom>
        </p:spPr>
        <p:txBody>
          <a:bodyPr wrap="square">
            <a:spAutoFit/>
          </a:bodyPr>
          <a:lstStyle/>
          <a:p>
            <a:pPr lvl="0" indent="-573088" algn="just" defTabSz="457200">
              <a:defRPr/>
            </a:pPr>
            <a:r>
              <a:rPr lang="es-ES" sz="4000" dirty="0">
                <a:solidFill>
                  <a:prstClr val="white"/>
                </a:solidFill>
                <a:latin typeface="Times New Roman" pitchFamily="18" charset="0"/>
                <a:ea typeface="Times New Roman" pitchFamily="18" charset="0"/>
                <a:cs typeface="Times New Roman" pitchFamily="18" charset="0"/>
              </a:rPr>
              <a:t>¿Qué quiere decir “el bautismo de arrepentimiento?” La palabra “bautismo,” que se usa aquí, no tiene nada que ver con agua, sino enfáticamente enseña que tiene que haber una sumersión completa en arrepentimiento de nuestra parte. </a:t>
            </a:r>
            <a:r>
              <a:rPr lang="es-ES" sz="4000" dirty="0">
                <a:latin typeface="Times New Roman" pitchFamily="18" charset="0"/>
                <a:ea typeface="Times New Roman" pitchFamily="18" charset="0"/>
                <a:cs typeface="Times New Roman" pitchFamily="18" charset="0"/>
              </a:rPr>
              <a:t>En </a:t>
            </a:r>
            <a:r>
              <a:rPr lang="es-ES" sz="4000" i="1" dirty="0">
                <a:latin typeface="Times New Roman" pitchFamily="18" charset="0"/>
                <a:ea typeface="Times New Roman" pitchFamily="18" charset="0"/>
                <a:cs typeface="Times New Roman" pitchFamily="18" charset="0"/>
              </a:rPr>
              <a:t>Mateo 3:6-8 </a:t>
            </a:r>
            <a:r>
              <a:rPr lang="es-ES" sz="4000" dirty="0">
                <a:latin typeface="Times New Roman" pitchFamily="18" charset="0"/>
                <a:ea typeface="Times New Roman" pitchFamily="18" charset="0"/>
                <a:cs typeface="Times New Roman" pitchFamily="18" charset="0"/>
              </a:rPr>
              <a:t>Juan </a:t>
            </a:r>
            <a:r>
              <a:rPr lang="es-ES" sz="4000" dirty="0">
                <a:solidFill>
                  <a:prstClr val="white"/>
                </a:solidFill>
                <a:latin typeface="Times New Roman" pitchFamily="18" charset="0"/>
                <a:ea typeface="Times New Roman" pitchFamily="18" charset="0"/>
                <a:cs typeface="Times New Roman" pitchFamily="18" charset="0"/>
              </a:rPr>
              <a:t>claramente predicaba que el </a:t>
            </a:r>
            <a:r>
              <a:rPr lang="es-ES" sz="4000" dirty="0">
                <a:solidFill>
                  <a:srgbClr val="FFFF00"/>
                </a:solidFill>
                <a:latin typeface="Times New Roman" pitchFamily="18" charset="0"/>
                <a:ea typeface="Times New Roman" pitchFamily="18" charset="0"/>
                <a:cs typeface="Times New Roman" pitchFamily="18" charset="0"/>
              </a:rPr>
              <a:t>“arrepentimiento” </a:t>
            </a:r>
            <a:r>
              <a:rPr lang="es-ES" sz="4000" dirty="0">
                <a:solidFill>
                  <a:prstClr val="white"/>
                </a:solidFill>
                <a:latin typeface="Times New Roman" pitchFamily="18" charset="0"/>
                <a:ea typeface="Times New Roman" pitchFamily="18" charset="0"/>
                <a:cs typeface="Times New Roman" pitchFamily="18" charset="0"/>
              </a:rPr>
              <a:t>era necesario para poder recibir el perdón de los pecados. </a:t>
            </a:r>
            <a:endParaRPr lang="es-ES" sz="4000" b="1" i="1" dirty="0">
              <a:solidFill>
                <a:srgbClr val="FFFF00"/>
              </a:solidFill>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2910598949"/>
      </p:ext>
    </p:extLst>
  </p:cSld>
  <p:clrMapOvr>
    <a:masterClrMapping/>
  </p:clrMapOvr>
  <p:transition spd="slow">
    <p:strips dir="ru"/>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05434" y="262823"/>
            <a:ext cx="10569389" cy="6247864"/>
          </a:xfrm>
          <a:prstGeom prst="rect">
            <a:avLst/>
          </a:prstGeom>
        </p:spPr>
        <p:txBody>
          <a:bodyPr wrap="square">
            <a:spAutoFit/>
          </a:bodyPr>
          <a:lstStyle/>
          <a:p>
            <a:pPr lvl="0" indent="-573088" algn="just" defTabSz="457200">
              <a:defRPr/>
            </a:pPr>
            <a:r>
              <a:rPr lang="es-ES" sz="4000" dirty="0">
                <a:solidFill>
                  <a:srgbClr val="FFFF00"/>
                </a:solidFill>
                <a:latin typeface="Times New Roman" pitchFamily="18" charset="0"/>
                <a:ea typeface="Times New Roman" pitchFamily="18" charset="0"/>
                <a:cs typeface="Times New Roman" pitchFamily="18" charset="0"/>
              </a:rPr>
              <a:t>Al ver él que muchos de los fariseos y de los saduceos venían a su bautismo, les decía, ¡Generación de víboras! ¿Quién os enseñó a huir de la ira venidera? Haced, pues, </a:t>
            </a:r>
            <a:r>
              <a:rPr lang="es-ES" sz="4000" dirty="0">
                <a:solidFill>
                  <a:prstClr val="white"/>
                </a:solidFill>
                <a:latin typeface="Times New Roman" pitchFamily="18" charset="0"/>
                <a:ea typeface="Times New Roman" pitchFamily="18" charset="0"/>
                <a:cs typeface="Times New Roman" pitchFamily="18" charset="0"/>
              </a:rPr>
              <a:t>________ (pruebas) </a:t>
            </a:r>
            <a:r>
              <a:rPr lang="es-ES" sz="4000" dirty="0">
                <a:solidFill>
                  <a:srgbClr val="FFFF00"/>
                </a:solidFill>
                <a:latin typeface="Times New Roman" pitchFamily="18" charset="0"/>
                <a:ea typeface="Times New Roman" pitchFamily="18" charset="0"/>
                <a:cs typeface="Times New Roman" pitchFamily="18" charset="0"/>
              </a:rPr>
              <a:t>dignos de arrepentimiento. </a:t>
            </a:r>
            <a:r>
              <a:rPr lang="es-ES" sz="4000" dirty="0">
                <a:solidFill>
                  <a:prstClr val="white"/>
                </a:solidFill>
                <a:latin typeface="Times New Roman" pitchFamily="18" charset="0"/>
                <a:ea typeface="Times New Roman" pitchFamily="18" charset="0"/>
                <a:cs typeface="Times New Roman" pitchFamily="18" charset="0"/>
              </a:rPr>
              <a:t>Por cierto este pasaje enseña la importancia de mostrar en su vida una evidencia tangible de arrepentimiento. </a:t>
            </a:r>
            <a:r>
              <a:rPr lang="es-ES" sz="4000" dirty="0">
                <a:latin typeface="Times New Roman" pitchFamily="18" charset="0"/>
                <a:ea typeface="Times New Roman" pitchFamily="18" charset="0"/>
                <a:cs typeface="Times New Roman" pitchFamily="18" charset="0"/>
              </a:rPr>
              <a:t>Proverbios 28:13 </a:t>
            </a:r>
            <a:r>
              <a:rPr lang="es-ES" sz="4000" i="1" dirty="0">
                <a:solidFill>
                  <a:prstClr val="white"/>
                </a:solidFill>
                <a:latin typeface="Times New Roman" pitchFamily="18" charset="0"/>
                <a:ea typeface="Times New Roman" pitchFamily="18" charset="0"/>
                <a:cs typeface="Times New Roman" pitchFamily="18" charset="0"/>
              </a:rPr>
              <a:t>afirma, </a:t>
            </a:r>
            <a:r>
              <a:rPr lang="es-ES" sz="4000" i="1" dirty="0">
                <a:solidFill>
                  <a:srgbClr val="FFFF00"/>
                </a:solidFill>
                <a:latin typeface="Times New Roman" pitchFamily="18" charset="0"/>
                <a:ea typeface="Times New Roman" pitchFamily="18" charset="0"/>
                <a:cs typeface="Times New Roman" pitchFamily="18" charset="0"/>
              </a:rPr>
              <a:t>El que encubre sus pecados no prosperará; Mas el que los confiesa y se __________ alcanzará misericordia.</a:t>
            </a:r>
            <a:endParaRPr lang="es-ES" sz="4000" b="1" i="1" dirty="0">
              <a:solidFill>
                <a:srgbClr val="FFFF00"/>
              </a:solidFill>
              <a:latin typeface="Times New Roman" pitchFamily="18" charset="0"/>
              <a:ea typeface="Times New Roman" pitchFamily="18" charset="0"/>
              <a:cs typeface="Times New Roman" pitchFamily="18" charset="0"/>
            </a:endParaRPr>
          </a:p>
        </p:txBody>
      </p:sp>
      <p:sp>
        <p:nvSpPr>
          <p:cNvPr id="4" name="CuadroTexto 3">
            <a:extLst>
              <a:ext uri="{FF2B5EF4-FFF2-40B4-BE49-F238E27FC236}">
                <a16:creationId xmlns:a16="http://schemas.microsoft.com/office/drawing/2014/main" id="{C615B4B6-7D9F-617B-AC8A-EEF6EDE1F746}"/>
              </a:ext>
            </a:extLst>
          </p:cNvPr>
          <p:cNvSpPr txBox="1"/>
          <p:nvPr/>
        </p:nvSpPr>
        <p:spPr>
          <a:xfrm>
            <a:off x="9570850" y="2082736"/>
            <a:ext cx="1495132"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frutos</a:t>
            </a:r>
            <a:endParaRPr lang="es-PA" sz="4000" b="1"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681F47C2-3DDC-58F7-441E-60C534980676}"/>
              </a:ext>
            </a:extLst>
          </p:cNvPr>
          <p:cNvSpPr txBox="1"/>
          <p:nvPr/>
        </p:nvSpPr>
        <p:spPr>
          <a:xfrm>
            <a:off x="1928910" y="5749494"/>
            <a:ext cx="2068324"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aparta</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6191805"/>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215932"/>
            <a:ext cx="10569389" cy="6247864"/>
          </a:xfrm>
          <a:prstGeom prst="rect">
            <a:avLst/>
          </a:prstGeom>
        </p:spPr>
        <p:txBody>
          <a:bodyPr wrap="square">
            <a:spAutoFit/>
          </a:bodyPr>
          <a:lstStyle/>
          <a:p>
            <a:pPr marL="744538" lvl="0" indent="-1317625" algn="just" defTabSz="457200">
              <a:defRPr/>
            </a:pPr>
            <a:r>
              <a:rPr lang="es-ES" sz="4000" dirty="0">
                <a:solidFill>
                  <a:prstClr val="white"/>
                </a:solidFill>
                <a:latin typeface="Times New Roman" pitchFamily="18" charset="0"/>
                <a:ea typeface="Times New Roman" pitchFamily="18" charset="0"/>
                <a:cs typeface="Times New Roman" pitchFamily="18" charset="0"/>
              </a:rPr>
              <a:t>b.	El arrepentimiento es un cambio en nuestra manera de pensar hacia Dios. Un factor clave del arrepentimiento es que tiene que ver con nuestras actitudes. Nuestras actitudes de indiferencia o rebelión hacia Dios tienen que cambiar. </a:t>
            </a:r>
            <a:r>
              <a:rPr lang="es-ES" sz="4000" dirty="0">
                <a:latin typeface="Times New Roman" pitchFamily="18" charset="0"/>
                <a:ea typeface="Times New Roman" pitchFamily="18" charset="0"/>
                <a:cs typeface="Times New Roman" pitchFamily="18" charset="0"/>
              </a:rPr>
              <a:t>Marcos 12:30 </a:t>
            </a:r>
            <a:r>
              <a:rPr lang="es-ES" sz="4000" dirty="0">
                <a:solidFill>
                  <a:prstClr val="white"/>
                </a:solidFill>
                <a:latin typeface="Times New Roman" pitchFamily="18" charset="0"/>
                <a:ea typeface="Times New Roman" pitchFamily="18" charset="0"/>
                <a:cs typeface="Times New Roman" pitchFamily="18" charset="0"/>
              </a:rPr>
              <a:t>ordena: </a:t>
            </a:r>
            <a:r>
              <a:rPr lang="es-ES" sz="4000" i="1" dirty="0">
                <a:solidFill>
                  <a:srgbClr val="FFFF00"/>
                </a:solidFill>
                <a:latin typeface="Times New Roman" pitchFamily="18" charset="0"/>
                <a:ea typeface="Times New Roman" pitchFamily="18" charset="0"/>
                <a:cs typeface="Times New Roman" pitchFamily="18" charset="0"/>
              </a:rPr>
              <a:t>Y amarás al Señor tu Dios con todo tu </a:t>
            </a:r>
            <a:r>
              <a:rPr lang="es-ES" sz="4000" i="1" dirty="0" smtClean="0">
                <a:solidFill>
                  <a:srgbClr val="FFFF00"/>
                </a:solidFill>
                <a:latin typeface="Times New Roman" pitchFamily="18" charset="0"/>
                <a:ea typeface="Times New Roman" pitchFamily="18" charset="0"/>
                <a:cs typeface="Times New Roman" pitchFamily="18" charset="0"/>
              </a:rPr>
              <a:t>_______, </a:t>
            </a:r>
            <a:r>
              <a:rPr lang="es-ES" sz="4000" i="1" dirty="0">
                <a:solidFill>
                  <a:srgbClr val="FFFF00"/>
                </a:solidFill>
                <a:latin typeface="Times New Roman" pitchFamily="18" charset="0"/>
                <a:ea typeface="Times New Roman" pitchFamily="18" charset="0"/>
                <a:cs typeface="Times New Roman" pitchFamily="18" charset="0"/>
              </a:rPr>
              <a:t>y con toda tu ________, y con toda tu ________y con todas tus __________. Este es el principal mandamiento. </a:t>
            </a:r>
            <a:endParaRPr lang="es-ES" sz="4000" b="1" i="1" dirty="0">
              <a:solidFill>
                <a:srgbClr val="FFFF00"/>
              </a:solidFill>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1CA8BF63-7012-D99F-0735-89750A5D5265}"/>
              </a:ext>
            </a:extLst>
          </p:cNvPr>
          <p:cNvSpPr txBox="1"/>
          <p:nvPr/>
        </p:nvSpPr>
        <p:spPr>
          <a:xfrm>
            <a:off x="6987153" y="3861619"/>
            <a:ext cx="2086499"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corazón</a:t>
            </a:r>
            <a:endParaRPr lang="es-PA" sz="4000" b="1"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F99C5B20-6885-A697-EC8C-3FAAE14D0C61}"/>
              </a:ext>
            </a:extLst>
          </p:cNvPr>
          <p:cNvSpPr txBox="1"/>
          <p:nvPr/>
        </p:nvSpPr>
        <p:spPr>
          <a:xfrm>
            <a:off x="2401573" y="4491127"/>
            <a:ext cx="1458468"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alma</a:t>
            </a:r>
            <a:endParaRPr lang="es-PA" sz="4000" b="1" i="1"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8680159A-711A-25F7-F72A-4FC69287558E}"/>
              </a:ext>
            </a:extLst>
          </p:cNvPr>
          <p:cNvSpPr txBox="1"/>
          <p:nvPr/>
        </p:nvSpPr>
        <p:spPr>
          <a:xfrm>
            <a:off x="8180293" y="4473825"/>
            <a:ext cx="1642975"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mente</a:t>
            </a:r>
            <a:endParaRPr lang="es-PA" sz="4000" b="1" i="1" dirty="0">
              <a:latin typeface="Times New Roman" panose="02020603050405020304" pitchFamily="18" charset="0"/>
              <a:cs typeface="Times New Roman" panose="02020603050405020304" pitchFamily="18" charset="0"/>
            </a:endParaRPr>
          </a:p>
        </p:txBody>
      </p:sp>
      <p:sp>
        <p:nvSpPr>
          <p:cNvPr id="8" name="CuadroTexto 7">
            <a:extLst>
              <a:ext uri="{FF2B5EF4-FFF2-40B4-BE49-F238E27FC236}">
                <a16:creationId xmlns:a16="http://schemas.microsoft.com/office/drawing/2014/main" id="{637913D4-32DF-77B6-0A02-4504D99DDBD8}"/>
              </a:ext>
            </a:extLst>
          </p:cNvPr>
          <p:cNvSpPr txBox="1"/>
          <p:nvPr/>
        </p:nvSpPr>
        <p:spPr>
          <a:xfrm>
            <a:off x="4325469" y="5103333"/>
            <a:ext cx="177053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fuerzas</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9405677"/>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 calcmode="lin" valueType="num">
                                      <p:cBhvr additive="base">
                                        <p:cTn id="2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59626"/>
            <a:ext cx="10569389" cy="5632311"/>
          </a:xfrm>
          <a:prstGeom prst="rect">
            <a:avLst/>
          </a:prstGeom>
        </p:spPr>
        <p:txBody>
          <a:bodyPr wrap="square">
            <a:spAutoFit/>
          </a:bodyPr>
          <a:lstStyle/>
          <a:p>
            <a:pPr lvl="0" indent="-573088" algn="just" defTabSz="457200">
              <a:defRPr/>
            </a:pPr>
            <a:r>
              <a:rPr lang="es-ES" sz="4000" dirty="0">
                <a:solidFill>
                  <a:prstClr val="white"/>
                </a:solidFill>
                <a:latin typeface="Times New Roman" pitchFamily="18" charset="0"/>
                <a:ea typeface="Times New Roman" pitchFamily="18" charset="0"/>
                <a:cs typeface="Times New Roman" pitchFamily="18" charset="0"/>
              </a:rPr>
              <a:t>Dios dio en </a:t>
            </a:r>
            <a:r>
              <a:rPr lang="es-ES" sz="4000" dirty="0">
                <a:latin typeface="Times New Roman" pitchFamily="18" charset="0"/>
                <a:ea typeface="Times New Roman" pitchFamily="18" charset="0"/>
                <a:cs typeface="Times New Roman" pitchFamily="18" charset="0"/>
              </a:rPr>
              <a:t>Éxodo 20:2-5 </a:t>
            </a:r>
            <a:r>
              <a:rPr lang="es-ES" sz="4000" dirty="0">
                <a:solidFill>
                  <a:prstClr val="white"/>
                </a:solidFill>
                <a:latin typeface="Times New Roman" pitchFamily="18" charset="0"/>
                <a:ea typeface="Times New Roman" pitchFamily="18" charset="0"/>
                <a:cs typeface="Times New Roman" pitchFamily="18" charset="0"/>
              </a:rPr>
              <a:t>este gran y eterno mandato a una gente que ni siquiera le conocía: </a:t>
            </a:r>
            <a:r>
              <a:rPr lang="es-ES" sz="4000" i="1" dirty="0">
                <a:solidFill>
                  <a:srgbClr val="FFFF00"/>
                </a:solidFill>
                <a:latin typeface="Times New Roman" pitchFamily="18" charset="0"/>
                <a:ea typeface="Times New Roman" pitchFamily="18" charset="0"/>
                <a:cs typeface="Times New Roman" pitchFamily="18" charset="0"/>
              </a:rPr>
              <a:t>Yo soy Jehová tu Dios, que te saqué de la tierra de Egipto, de casa de servidumbre. No tendrás dioses ajenos delante de mí. No te harás_________, ni ninguna semejanza de lo que esté arriba en el cielo, ni abajo en la tierra, ni en las aguas debajo de la tierra. No te__________ a ellas, ni las honrarás;</a:t>
            </a:r>
            <a:endParaRPr lang="es-ES" sz="4000" b="1" i="1" dirty="0">
              <a:solidFill>
                <a:srgbClr val="FFFF00"/>
              </a:solidFill>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1CA8BF63-7012-D99F-0735-89750A5D5265}"/>
              </a:ext>
            </a:extLst>
          </p:cNvPr>
          <p:cNvSpPr txBox="1"/>
          <p:nvPr/>
        </p:nvSpPr>
        <p:spPr>
          <a:xfrm>
            <a:off x="8513333" y="2748732"/>
            <a:ext cx="2028393"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imagen</a:t>
            </a:r>
            <a:endParaRPr lang="es-PA" sz="4000" b="1"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F99C5B20-6885-A697-EC8C-3FAAE14D0C61}"/>
              </a:ext>
            </a:extLst>
          </p:cNvPr>
          <p:cNvSpPr txBox="1"/>
          <p:nvPr/>
        </p:nvSpPr>
        <p:spPr>
          <a:xfrm>
            <a:off x="5612738" y="4628029"/>
            <a:ext cx="2303353"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inclinaras</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0383210"/>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516378"/>
            <a:ext cx="10569389" cy="5016758"/>
          </a:xfrm>
          <a:prstGeom prst="rect">
            <a:avLst/>
          </a:prstGeom>
        </p:spPr>
        <p:txBody>
          <a:bodyPr wrap="square">
            <a:spAutoFit/>
          </a:bodyPr>
          <a:lstStyle/>
          <a:p>
            <a:pPr lvl="0" indent="-573088" algn="just" defTabSz="457200">
              <a:defRPr/>
            </a:pPr>
            <a:r>
              <a:rPr lang="es-ES" sz="4000" i="1" dirty="0">
                <a:solidFill>
                  <a:srgbClr val="FFFF00"/>
                </a:solidFill>
                <a:latin typeface="Times New Roman" pitchFamily="18" charset="0"/>
                <a:ea typeface="Times New Roman" pitchFamily="18" charset="0"/>
                <a:cs typeface="Times New Roman" pitchFamily="18" charset="0"/>
              </a:rPr>
              <a:t>porque yo soy Jehová tu Dios, fuerte, celoso, que visito la maldad de los padres sobre los hijos hasta la tercera y cuarta generación de los que me aborrecen. </a:t>
            </a:r>
            <a:r>
              <a:rPr lang="es-ES" sz="4000" dirty="0">
                <a:solidFill>
                  <a:prstClr val="white"/>
                </a:solidFill>
                <a:latin typeface="Times New Roman" pitchFamily="18" charset="0"/>
                <a:ea typeface="Times New Roman" pitchFamily="18" charset="0"/>
                <a:cs typeface="Times New Roman" pitchFamily="18" charset="0"/>
              </a:rPr>
              <a:t>Es una terrible cadena de maldición, pero termina cuando aquella persona obedece a Dios. ¿Ama usted su pecado y el sistema mundano en el cual vivimos o ama a Dios por lo que Él es y ha hecho por usted</a:t>
            </a:r>
            <a:r>
              <a:rPr lang="es-ES" sz="4000" dirty="0" smtClean="0">
                <a:solidFill>
                  <a:prstClr val="white"/>
                </a:solidFill>
                <a:latin typeface="Times New Roman" pitchFamily="18" charset="0"/>
                <a:ea typeface="Times New Roman" pitchFamily="18" charset="0"/>
                <a:cs typeface="Times New Roman" pitchFamily="18" charset="0"/>
              </a:rPr>
              <a:t>? _____________________</a:t>
            </a:r>
            <a:endParaRPr lang="es-ES" sz="4000" b="1" i="1" dirty="0">
              <a:solidFill>
                <a:srgbClr val="FFFF00"/>
              </a:solidFill>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1CA8BF63-7012-D99F-0735-89750A5D5265}"/>
              </a:ext>
            </a:extLst>
          </p:cNvPr>
          <p:cNvSpPr txBox="1"/>
          <p:nvPr/>
        </p:nvSpPr>
        <p:spPr>
          <a:xfrm>
            <a:off x="5112258" y="4765023"/>
            <a:ext cx="4164106" cy="707886"/>
          </a:xfrm>
          <a:prstGeom prst="rect">
            <a:avLst/>
          </a:prstGeom>
          <a:noFill/>
        </p:spPr>
        <p:txBody>
          <a:bodyPr wrap="square" rtlCol="0">
            <a:spAutoFit/>
          </a:bodyPr>
          <a:lstStyle/>
          <a:p>
            <a:r>
              <a:rPr lang="es-ES" sz="4000" b="1" i="1" dirty="0" smtClean="0">
                <a:solidFill>
                  <a:srgbClr val="FFFF00"/>
                </a:solidFill>
                <a:latin typeface="Times New Roman" panose="02020603050405020304" pitchFamily="18" charset="0"/>
                <a:cs typeface="Times New Roman" panose="02020603050405020304" pitchFamily="18" charset="0"/>
              </a:rPr>
              <a:t>???????</a:t>
            </a:r>
            <a:endParaRPr lang="es-PA" sz="4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8556357"/>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98242" y="615523"/>
            <a:ext cx="10569389" cy="3785652"/>
          </a:xfrm>
          <a:prstGeom prst="rect">
            <a:avLst/>
          </a:prstGeom>
        </p:spPr>
        <p:txBody>
          <a:bodyPr wrap="square">
            <a:spAutoFit/>
          </a:bodyPr>
          <a:lstStyle/>
          <a:p>
            <a:pPr marL="744538" lvl="0" indent="-1317625" algn="just" defTabSz="457200">
              <a:defRPr/>
            </a:pPr>
            <a:r>
              <a:rPr lang="es-ES" sz="4000" dirty="0">
                <a:latin typeface="Times New Roman" pitchFamily="18" charset="0"/>
                <a:ea typeface="Times New Roman" pitchFamily="18" charset="0"/>
                <a:cs typeface="Times New Roman" pitchFamily="18" charset="0"/>
              </a:rPr>
              <a:t>c.	El arrepentimiento es un cambio en nuestra manera de pensar </a:t>
            </a:r>
            <a:r>
              <a:rPr lang="es-ES" sz="4000" dirty="0">
                <a:solidFill>
                  <a:srgbClr val="FFFF00"/>
                </a:solidFill>
                <a:latin typeface="Times New Roman" pitchFamily="18" charset="0"/>
                <a:ea typeface="Times New Roman" pitchFamily="18" charset="0"/>
                <a:cs typeface="Times New Roman" pitchFamily="18" charset="0"/>
              </a:rPr>
              <a:t>hacia nosotros mismos. </a:t>
            </a:r>
            <a:r>
              <a:rPr lang="es-ES" sz="4000" dirty="0">
                <a:latin typeface="Times New Roman" pitchFamily="18" charset="0"/>
                <a:ea typeface="Times New Roman" pitchFamily="18" charset="0"/>
                <a:cs typeface="Times New Roman" pitchFamily="18" charset="0"/>
              </a:rPr>
              <a:t>Tenemos que entender que la muerte de Jesucristo pagó completamente nuestra deuda con Dios, pero simplemente porque fue pagado no significa que hemos recibido ese perdón. </a:t>
            </a:r>
            <a:endParaRPr lang="es-ES" sz="4000" b="1"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899036888"/>
      </p:ext>
    </p:extLst>
  </p:cSld>
  <p:clrMapOvr>
    <a:masterClrMapping/>
  </p:clrMapOvr>
  <p:transition spd="slow">
    <p:strips dir="ru"/>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98242" y="615523"/>
            <a:ext cx="10569389" cy="3170099"/>
          </a:xfrm>
          <a:prstGeom prst="rect">
            <a:avLst/>
          </a:prstGeom>
        </p:spPr>
        <p:txBody>
          <a:bodyPr wrap="square">
            <a:spAutoFit/>
          </a:bodyPr>
          <a:lstStyle/>
          <a:p>
            <a:pPr marL="744538" lvl="0" indent="-1317625" algn="just" defTabSz="457200">
              <a:defRPr/>
            </a:pPr>
            <a:r>
              <a:rPr lang="es-ES" sz="4000" dirty="0" smtClean="0">
                <a:latin typeface="Times New Roman" pitchFamily="18" charset="0"/>
                <a:ea typeface="Times New Roman" pitchFamily="18" charset="0"/>
                <a:cs typeface="Times New Roman" pitchFamily="18" charset="0"/>
              </a:rPr>
              <a:t>	En </a:t>
            </a:r>
            <a:r>
              <a:rPr lang="es-ES" sz="4000" dirty="0">
                <a:latin typeface="Times New Roman" pitchFamily="18" charset="0"/>
                <a:ea typeface="Times New Roman" pitchFamily="18" charset="0"/>
                <a:cs typeface="Times New Roman" pitchFamily="18" charset="0"/>
              </a:rPr>
              <a:t>Lucas 13:24 el Señor Jesús dio la orden: </a:t>
            </a:r>
            <a:r>
              <a:rPr lang="es-ES" sz="4000" i="1" dirty="0">
                <a:solidFill>
                  <a:srgbClr val="FFFF00"/>
                </a:solidFill>
                <a:latin typeface="Times New Roman" pitchFamily="18" charset="0"/>
                <a:ea typeface="Times New Roman" pitchFamily="18" charset="0"/>
                <a:cs typeface="Times New Roman" pitchFamily="18" charset="0"/>
              </a:rPr>
              <a:t>Esforzaos a entrar por la puerta angosta</a:t>
            </a:r>
            <a:r>
              <a:rPr lang="es-ES" sz="4000" dirty="0">
                <a:latin typeface="Times New Roman" pitchFamily="18" charset="0"/>
                <a:ea typeface="Times New Roman" pitchFamily="18" charset="0"/>
                <a:cs typeface="Times New Roman" pitchFamily="18" charset="0"/>
              </a:rPr>
              <a:t>. La palabra </a:t>
            </a:r>
            <a:r>
              <a:rPr lang="es-ES" sz="4000" dirty="0">
                <a:solidFill>
                  <a:srgbClr val="FFFF00"/>
                </a:solidFill>
                <a:latin typeface="Times New Roman" pitchFamily="18" charset="0"/>
                <a:ea typeface="Times New Roman" pitchFamily="18" charset="0"/>
                <a:cs typeface="Times New Roman" pitchFamily="18" charset="0"/>
              </a:rPr>
              <a:t>“</a:t>
            </a:r>
            <a:r>
              <a:rPr lang="es-ES" sz="4000" i="1" dirty="0">
                <a:solidFill>
                  <a:srgbClr val="FFFF00"/>
                </a:solidFill>
                <a:latin typeface="Times New Roman" pitchFamily="18" charset="0"/>
                <a:ea typeface="Times New Roman" pitchFamily="18" charset="0"/>
                <a:cs typeface="Times New Roman" pitchFamily="18" charset="0"/>
              </a:rPr>
              <a:t>esforzaos</a:t>
            </a:r>
            <a:r>
              <a:rPr lang="es-ES" sz="4000" dirty="0">
                <a:solidFill>
                  <a:srgbClr val="FFFF00"/>
                </a:solidFill>
                <a:latin typeface="Times New Roman" pitchFamily="18" charset="0"/>
                <a:ea typeface="Times New Roman" pitchFamily="18" charset="0"/>
                <a:cs typeface="Times New Roman" pitchFamily="18" charset="0"/>
              </a:rPr>
              <a:t>” </a:t>
            </a:r>
            <a:r>
              <a:rPr lang="es-ES" sz="4000" dirty="0">
                <a:latin typeface="Times New Roman" pitchFamily="18" charset="0"/>
                <a:ea typeface="Times New Roman" pitchFamily="18" charset="0"/>
                <a:cs typeface="Times New Roman" pitchFamily="18" charset="0"/>
              </a:rPr>
              <a:t>en griego es “agonizar,” que denota nada menos que un verdadero arrepentimiento de nuestra parte. </a:t>
            </a:r>
            <a:endParaRPr lang="es-ES" sz="4000" b="1"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668921175"/>
      </p:ext>
    </p:extLst>
  </p:cSld>
  <p:clrMapOvr>
    <a:masterClrMapping/>
  </p:clrMapOvr>
  <p:transition spd="slow">
    <p:strips dir="ru"/>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41202"/>
            <a:ext cx="10569389" cy="5632311"/>
          </a:xfrm>
          <a:prstGeom prst="rect">
            <a:avLst/>
          </a:prstGeom>
        </p:spPr>
        <p:txBody>
          <a:bodyPr wrap="square">
            <a:spAutoFit/>
          </a:bodyPr>
          <a:lstStyle/>
          <a:p>
            <a:pPr lvl="0" indent="-573088" algn="just" defTabSz="457200">
              <a:defRPr/>
            </a:pPr>
            <a:r>
              <a:rPr lang="es-ES" sz="4000" dirty="0">
                <a:latin typeface="Times New Roman" pitchFamily="18" charset="0"/>
                <a:ea typeface="Times New Roman" pitchFamily="18" charset="0"/>
                <a:cs typeface="Times New Roman" pitchFamily="18" charset="0"/>
              </a:rPr>
              <a:t>Es un cambio de nuestras actitudes en cuanto a lo que somos y a la manera en que vivimos. El arrepentimiento nos hace humillarnos delante del Dios Omnipotente. </a:t>
            </a:r>
            <a:r>
              <a:rPr lang="es-ES" sz="4000" b="1" dirty="0">
                <a:latin typeface="Times New Roman" pitchFamily="18" charset="0"/>
                <a:ea typeface="Times New Roman" pitchFamily="18" charset="0"/>
                <a:cs typeface="Times New Roman" pitchFamily="18" charset="0"/>
              </a:rPr>
              <a:t>Job 42:6 </a:t>
            </a:r>
            <a:r>
              <a:rPr lang="es-ES" sz="4000" dirty="0">
                <a:latin typeface="Times New Roman" pitchFamily="18" charset="0"/>
                <a:ea typeface="Times New Roman" pitchFamily="18" charset="0"/>
                <a:cs typeface="Times New Roman" pitchFamily="18" charset="0"/>
              </a:rPr>
              <a:t>es un buen ejemplo de una tristeza producida por Dios: </a:t>
            </a:r>
            <a:r>
              <a:rPr lang="es-ES" sz="4000" i="1" dirty="0">
                <a:solidFill>
                  <a:srgbClr val="FFFF00"/>
                </a:solidFill>
                <a:latin typeface="Times New Roman" pitchFamily="18" charset="0"/>
                <a:ea typeface="Times New Roman" pitchFamily="18" charset="0"/>
                <a:cs typeface="Times New Roman" pitchFamily="18" charset="0"/>
              </a:rPr>
              <a:t>Por tanto me aborrezco, y me arrepiento en polvo y ceniza.</a:t>
            </a:r>
            <a:r>
              <a:rPr lang="es-ES" sz="4000" dirty="0">
                <a:latin typeface="Times New Roman" pitchFamily="18" charset="0"/>
                <a:ea typeface="Times New Roman" pitchFamily="18" charset="0"/>
                <a:cs typeface="Times New Roman" pitchFamily="18" charset="0"/>
              </a:rPr>
              <a:t> Dios quiere limpiarnos de toda maldad y pecado, pero si alguien es rebelde y no quiere ser limpiado, o no quiere dejar sus pecados, Dios no le puede salvar. </a:t>
            </a:r>
            <a:endParaRPr lang="es-ES" sz="4000" b="1"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2815395080"/>
      </p:ext>
    </p:extLst>
  </p:cSld>
  <p:clrMapOvr>
    <a:masterClrMapping/>
  </p:clrMapOvr>
  <p:transition spd="slow">
    <p:strips dir="ru"/>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37852"/>
            <a:ext cx="10569389" cy="5632311"/>
          </a:xfrm>
          <a:prstGeom prst="rect">
            <a:avLst/>
          </a:prstGeom>
        </p:spPr>
        <p:txBody>
          <a:bodyPr wrap="square">
            <a:spAutoFit/>
          </a:bodyPr>
          <a:lstStyle/>
          <a:p>
            <a:pPr lvl="0" indent="-573088" algn="just" defTabSz="457200">
              <a:defRPr/>
            </a:pPr>
            <a:r>
              <a:rPr lang="es-ES" sz="4000" dirty="0">
                <a:latin typeface="Times New Roman" pitchFamily="18" charset="0"/>
                <a:ea typeface="Times New Roman" pitchFamily="18" charset="0"/>
                <a:cs typeface="Times New Roman" pitchFamily="18" charset="0"/>
              </a:rPr>
              <a:t>Si usted desea, ama y práctica sus pecados (vicios), es idolatría, lo cual es una abominación a Dios. La Biblia dice que si usted ama sus pecados, ¡no ama a Dios! Dios declara tajantemente que no hay acuerdo entre Dios y el sistema mundano de las prácticas del pecado. En 1ª de Juan 3:8 el Apóstol Juan es explícito: </a:t>
            </a:r>
            <a:r>
              <a:rPr lang="es-ES" sz="4000" i="1" dirty="0">
                <a:solidFill>
                  <a:srgbClr val="FFFF00"/>
                </a:solidFill>
                <a:latin typeface="Times New Roman" pitchFamily="18" charset="0"/>
                <a:ea typeface="Times New Roman" pitchFamily="18" charset="0"/>
                <a:cs typeface="Times New Roman" pitchFamily="18" charset="0"/>
              </a:rPr>
              <a:t>El que _________ el pecado es del diablo; porque el diablo peca desde el principio. </a:t>
            </a:r>
            <a:endParaRPr lang="es-ES" sz="4000" b="1" i="1" dirty="0">
              <a:solidFill>
                <a:srgbClr val="FFFF00"/>
              </a:solidFill>
              <a:latin typeface="Times New Roman" pitchFamily="18" charset="0"/>
              <a:ea typeface="Times New Roman" pitchFamily="18" charset="0"/>
              <a:cs typeface="Times New Roman" pitchFamily="18" charset="0"/>
            </a:endParaRPr>
          </a:p>
        </p:txBody>
      </p:sp>
      <p:sp>
        <p:nvSpPr>
          <p:cNvPr id="4" name="CuadroTexto 3">
            <a:extLst>
              <a:ext uri="{FF2B5EF4-FFF2-40B4-BE49-F238E27FC236}">
                <a16:creationId xmlns:a16="http://schemas.microsoft.com/office/drawing/2014/main" id="{D35D1BD6-C251-FE00-0554-A239DC111FE3}"/>
              </a:ext>
            </a:extLst>
          </p:cNvPr>
          <p:cNvSpPr txBox="1"/>
          <p:nvPr/>
        </p:nvSpPr>
        <p:spPr>
          <a:xfrm>
            <a:off x="8599691" y="4034962"/>
            <a:ext cx="2320858"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practica </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0742086"/>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607814"/>
            <a:ext cx="10569389" cy="5632311"/>
          </a:xfrm>
          <a:prstGeom prst="rect">
            <a:avLst/>
          </a:prstGeom>
        </p:spPr>
        <p:txBody>
          <a:bodyPr wrap="square">
            <a:spAutoFit/>
          </a:bodyPr>
          <a:lstStyle/>
          <a:p>
            <a:pPr lvl="0" indent="-573088" algn="just" defTabSz="457200">
              <a:defRPr/>
            </a:pPr>
            <a:r>
              <a:rPr lang="es-ES" sz="4000" dirty="0">
                <a:latin typeface="Times New Roman" pitchFamily="18" charset="0"/>
                <a:ea typeface="Times New Roman" pitchFamily="18" charset="0"/>
                <a:cs typeface="Times New Roman" pitchFamily="18" charset="0"/>
              </a:rPr>
              <a:t>La palabra crucial en este versículo es, </a:t>
            </a:r>
            <a:r>
              <a:rPr lang="es-ES" sz="4000" b="1" i="1" dirty="0">
                <a:solidFill>
                  <a:srgbClr val="FFFF00"/>
                </a:solidFill>
                <a:latin typeface="Times New Roman" pitchFamily="18" charset="0"/>
                <a:ea typeface="Times New Roman" pitchFamily="18" charset="0"/>
                <a:cs typeface="Times New Roman" pitchFamily="18" charset="0"/>
              </a:rPr>
              <a:t>practica</a:t>
            </a:r>
            <a:r>
              <a:rPr lang="es-ES" sz="4000" dirty="0">
                <a:latin typeface="Times New Roman" pitchFamily="18" charset="0"/>
                <a:ea typeface="Times New Roman" pitchFamily="18" charset="0"/>
                <a:cs typeface="Times New Roman" pitchFamily="18" charset="0"/>
              </a:rPr>
              <a:t>, indicando un amor y deseo por los pecados. ¿Puede la Palabra de Dios traemos al arrepentimiento? </a:t>
            </a:r>
            <a:r>
              <a:rPr lang="es-ES" sz="4000" dirty="0" smtClean="0">
                <a:latin typeface="Times New Roman" pitchFamily="18" charset="0"/>
                <a:ea typeface="Times New Roman" pitchFamily="18" charset="0"/>
                <a:cs typeface="Times New Roman" pitchFamily="18" charset="0"/>
              </a:rPr>
              <a:t> </a:t>
            </a:r>
            <a:r>
              <a:rPr lang="es-ES" sz="4000" b="1" dirty="0" smtClean="0">
                <a:solidFill>
                  <a:srgbClr val="FFFF00"/>
                </a:solidFill>
                <a:latin typeface="Times New Roman" pitchFamily="18" charset="0"/>
                <a:ea typeface="Times New Roman" pitchFamily="18" charset="0"/>
                <a:cs typeface="Times New Roman" pitchFamily="18" charset="0"/>
              </a:rPr>
              <a:t>¡ </a:t>
            </a:r>
            <a:r>
              <a:rPr lang="es-ES" sz="4000" b="1" dirty="0">
                <a:solidFill>
                  <a:srgbClr val="FFFF00"/>
                </a:solidFill>
                <a:latin typeface="Times New Roman" pitchFamily="18" charset="0"/>
                <a:ea typeface="Times New Roman" pitchFamily="18" charset="0"/>
                <a:cs typeface="Times New Roman" pitchFamily="18" charset="0"/>
              </a:rPr>
              <a:t>Sí!</a:t>
            </a:r>
          </a:p>
          <a:p>
            <a:pPr lvl="0" indent="-573088" algn="just" defTabSz="457200">
              <a:defRPr/>
            </a:pPr>
            <a:r>
              <a:rPr lang="es-ES" sz="4000" dirty="0">
                <a:latin typeface="Times New Roman" pitchFamily="18" charset="0"/>
                <a:ea typeface="Times New Roman" pitchFamily="18" charset="0"/>
                <a:cs typeface="Times New Roman" pitchFamily="18" charset="0"/>
              </a:rPr>
              <a:t>El único arrepentimiento válido delante de Dios viene por la Palabra de Dios. Hay muchos que se afligen y derraman lágrimas sobre las consecuencias de su pecado, pero aquello no es un verdadero arrepentimiento. </a:t>
            </a:r>
            <a:endParaRPr lang="es-ES" sz="4000" b="1" i="1" dirty="0">
              <a:solidFill>
                <a:srgbClr val="FFFF00"/>
              </a:solidFill>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1389224622"/>
      </p:ext>
    </p:extLst>
  </p:cSld>
  <p:clrMapOvr>
    <a:masterClrMapping/>
  </p:clrMapOvr>
  <p:transition spd="slow">
    <p:strips dir="ru"/>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294310"/>
            <a:ext cx="10569389" cy="5632311"/>
          </a:xfrm>
          <a:prstGeom prst="rect">
            <a:avLst/>
          </a:prstGeom>
        </p:spPr>
        <p:txBody>
          <a:bodyPr wrap="square">
            <a:spAutoFit/>
          </a:bodyPr>
          <a:lstStyle/>
          <a:p>
            <a:pPr lvl="0" indent="-573088" algn="just" defTabSz="457200">
              <a:defRPr/>
            </a:pPr>
            <a:r>
              <a:rPr lang="es-ES" sz="4000" dirty="0">
                <a:latin typeface="Times New Roman" pitchFamily="18" charset="0"/>
                <a:ea typeface="Times New Roman" pitchFamily="18" charset="0"/>
                <a:cs typeface="Times New Roman" pitchFamily="18" charset="0"/>
              </a:rPr>
              <a:t>Necesita tener un odio sincero por el pecado. Lea el pasaje importante en 2ª a los Corintios 7:8-10 donde el Apóstol Pablo explica la diferencia entre una tristeza normal y una tristeza que es producida por Dios: </a:t>
            </a:r>
            <a:r>
              <a:rPr lang="es-ES" sz="4000" i="1" dirty="0">
                <a:solidFill>
                  <a:srgbClr val="FFFF00"/>
                </a:solidFill>
                <a:latin typeface="Times New Roman" pitchFamily="18" charset="0"/>
                <a:ea typeface="Times New Roman" pitchFamily="18" charset="0"/>
                <a:cs typeface="Times New Roman" pitchFamily="18" charset="0"/>
              </a:rPr>
              <a:t>Porque aunque os contristé </a:t>
            </a:r>
            <a:r>
              <a:rPr lang="es-ES" sz="4000" dirty="0">
                <a:latin typeface="Times New Roman" pitchFamily="18" charset="0"/>
                <a:ea typeface="Times New Roman" pitchFamily="18" charset="0"/>
                <a:cs typeface="Times New Roman" pitchFamily="18" charset="0"/>
              </a:rPr>
              <a:t>(tristeza humana) </a:t>
            </a:r>
            <a:r>
              <a:rPr lang="es-ES" sz="4000" i="1" dirty="0">
                <a:solidFill>
                  <a:srgbClr val="FFFF00"/>
                </a:solidFill>
                <a:latin typeface="Times New Roman" pitchFamily="18" charset="0"/>
                <a:ea typeface="Times New Roman" pitchFamily="18" charset="0"/>
                <a:cs typeface="Times New Roman" pitchFamily="18" charset="0"/>
              </a:rPr>
              <a:t>con la carta, no me pesa, aunque entonces lo lamenté </a:t>
            </a:r>
            <a:r>
              <a:rPr lang="es-ES" sz="4000" dirty="0">
                <a:latin typeface="Times New Roman" pitchFamily="18" charset="0"/>
                <a:ea typeface="Times New Roman" pitchFamily="18" charset="0"/>
                <a:cs typeface="Times New Roman" pitchFamily="18" charset="0"/>
              </a:rPr>
              <a:t>(tristeza humana)</a:t>
            </a:r>
            <a:r>
              <a:rPr lang="es-ES" sz="4000" i="1" dirty="0">
                <a:solidFill>
                  <a:srgbClr val="FFFF00"/>
                </a:solidFill>
                <a:latin typeface="Times New Roman" pitchFamily="18" charset="0"/>
                <a:ea typeface="Times New Roman" pitchFamily="18" charset="0"/>
                <a:cs typeface="Times New Roman" pitchFamily="18" charset="0"/>
              </a:rPr>
              <a:t>; porque veo que aquella carta, aunque por algún tiempo, os contristó </a:t>
            </a:r>
            <a:r>
              <a:rPr lang="es-ES" sz="4000" dirty="0">
                <a:latin typeface="Times New Roman" pitchFamily="18" charset="0"/>
                <a:ea typeface="Times New Roman" pitchFamily="18" charset="0"/>
                <a:cs typeface="Times New Roman" pitchFamily="18" charset="0"/>
              </a:rPr>
              <a:t>(tristeza humana).</a:t>
            </a:r>
            <a:endParaRPr lang="es-ES" sz="4000" b="1" i="1" dirty="0">
              <a:solidFill>
                <a:srgbClr val="FFFF00"/>
              </a:solidFill>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2430674129"/>
      </p:ext>
    </p:extLst>
  </p:cSld>
  <p:clrMapOvr>
    <a:masterClrMapping/>
  </p:clrMapOvr>
  <p:transition spd="slow">
    <p:strips dir="ru"/>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4" y="458766"/>
            <a:ext cx="10569389" cy="5632311"/>
          </a:xfrm>
          <a:prstGeom prst="rect">
            <a:avLst/>
          </a:prstGeom>
        </p:spPr>
        <p:txBody>
          <a:bodyPr wrap="square">
            <a:spAutoFit/>
          </a:bodyPr>
          <a:lstStyle/>
          <a:p>
            <a:pPr lvl="0" indent="-573088" algn="just" defTabSz="457200">
              <a:defRPr/>
            </a:pPr>
            <a:r>
              <a:rPr lang="es-ES" sz="4000" i="1" dirty="0">
                <a:solidFill>
                  <a:srgbClr val="FFFF00"/>
                </a:solidFill>
                <a:latin typeface="Times New Roman" pitchFamily="18" charset="0"/>
                <a:ea typeface="Times New Roman" pitchFamily="18" charset="0"/>
                <a:cs typeface="Times New Roman" pitchFamily="18" charset="0"/>
              </a:rPr>
              <a:t>Ahora me gozo, no porque hayáis sido contristados, sino porque fuisteis contristados para ______________ </a:t>
            </a:r>
            <a:r>
              <a:rPr lang="es-ES" sz="4000" dirty="0">
                <a:latin typeface="Times New Roman" pitchFamily="18" charset="0"/>
                <a:ea typeface="Times New Roman" pitchFamily="18" charset="0"/>
                <a:cs typeface="Times New Roman" pitchFamily="18" charset="0"/>
              </a:rPr>
              <a:t>(una tristeza producida por Dios); </a:t>
            </a:r>
            <a:r>
              <a:rPr lang="es-ES" sz="4000" i="1" dirty="0">
                <a:solidFill>
                  <a:srgbClr val="FFFF00"/>
                </a:solidFill>
                <a:latin typeface="Times New Roman" pitchFamily="18" charset="0"/>
                <a:ea typeface="Times New Roman" pitchFamily="18" charset="0"/>
                <a:cs typeface="Times New Roman" pitchFamily="18" charset="0"/>
              </a:rPr>
              <a:t>porque habéis sido contristados según______ , para que ninguna pérdida padecieseis por nuestra parte. Porque la tristeza que es según _______ produce arrepentimiento para salvación, de que no hay que arrepentirse; pero la tristeza del mundo produce muerte. </a:t>
            </a:r>
            <a:endParaRPr lang="es-ES" sz="4000" b="1" i="1" dirty="0">
              <a:solidFill>
                <a:srgbClr val="FFFF00"/>
              </a:solidFill>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2D78B99F-33E3-3DD6-7F6D-B80461542DED}"/>
              </a:ext>
            </a:extLst>
          </p:cNvPr>
          <p:cNvSpPr txBox="1"/>
          <p:nvPr/>
        </p:nvSpPr>
        <p:spPr>
          <a:xfrm>
            <a:off x="2304290" y="1712748"/>
            <a:ext cx="3378258" cy="646331"/>
          </a:xfrm>
          <a:prstGeom prst="rect">
            <a:avLst/>
          </a:prstGeom>
          <a:noFill/>
        </p:spPr>
        <p:txBody>
          <a:bodyPr wrap="square" rtlCol="0">
            <a:spAutoFit/>
          </a:bodyPr>
          <a:lstStyle/>
          <a:p>
            <a:r>
              <a:rPr lang="es-ES" sz="3600" b="1" i="1" dirty="0">
                <a:latin typeface="Times New Roman" panose="02020603050405020304" pitchFamily="18" charset="0"/>
                <a:cs typeface="Times New Roman" panose="02020603050405020304" pitchFamily="18" charset="0"/>
              </a:rPr>
              <a:t>arrepentimiento</a:t>
            </a:r>
            <a:endParaRPr lang="es-PA" sz="3600" b="1" i="1"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75918660-B95F-8982-412B-0A624A7E123D}"/>
              </a:ext>
            </a:extLst>
          </p:cNvPr>
          <p:cNvSpPr txBox="1"/>
          <p:nvPr/>
        </p:nvSpPr>
        <p:spPr>
          <a:xfrm>
            <a:off x="2378426" y="2927310"/>
            <a:ext cx="116317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Dios</a:t>
            </a:r>
            <a:endParaRPr lang="es-PA" sz="4000" b="1" i="1"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F1EBAA8C-1270-0C49-8901-F3CF968BAC7E}"/>
              </a:ext>
            </a:extLst>
          </p:cNvPr>
          <p:cNvSpPr txBox="1"/>
          <p:nvPr/>
        </p:nvSpPr>
        <p:spPr>
          <a:xfrm>
            <a:off x="4519379" y="4132215"/>
            <a:ext cx="1163169" cy="646331"/>
          </a:xfrm>
          <a:prstGeom prst="rect">
            <a:avLst/>
          </a:prstGeom>
          <a:noFill/>
        </p:spPr>
        <p:txBody>
          <a:bodyPr wrap="square" rtlCol="0">
            <a:spAutoFit/>
          </a:bodyPr>
          <a:lstStyle/>
          <a:p>
            <a:r>
              <a:rPr lang="es-ES" sz="3600" b="1" i="1" dirty="0">
                <a:latin typeface="Times New Roman" panose="02020603050405020304" pitchFamily="18" charset="0"/>
                <a:cs typeface="Times New Roman" panose="02020603050405020304" pitchFamily="18" charset="0"/>
              </a:rPr>
              <a:t>Dios</a:t>
            </a:r>
            <a:endParaRPr lang="es-PA" sz="36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6127942"/>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85179" y="842948"/>
            <a:ext cx="10569389" cy="3785652"/>
          </a:xfrm>
          <a:prstGeom prst="rect">
            <a:avLst/>
          </a:prstGeom>
        </p:spPr>
        <p:txBody>
          <a:bodyPr wrap="square">
            <a:spAutoFit/>
          </a:bodyPr>
          <a:lstStyle/>
          <a:p>
            <a:pPr lvl="0" indent="-573088" algn="just" defTabSz="457200">
              <a:defRPr/>
            </a:pPr>
            <a:r>
              <a:rPr lang="es-ES" sz="4000" dirty="0">
                <a:latin typeface="Times New Roman" pitchFamily="18" charset="0"/>
                <a:ea typeface="Times New Roman" pitchFamily="18" charset="0"/>
                <a:cs typeface="Times New Roman" pitchFamily="18" charset="0"/>
              </a:rPr>
              <a:t>Este pasaje enseña que el arrepentimiento les llegó por medio de la Palabra de Dios y fueron perdonados. El Apóstol Pedro nos ayuda a entender que después de un verdadero arrepentimiento y una verdadera entrega a Jesucristo, la verdadera conversión sucede. </a:t>
            </a:r>
            <a:endParaRPr lang="es-ES" sz="4000" b="1"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4203044169"/>
      </p:ext>
    </p:extLst>
  </p:cSld>
  <p:clrMapOvr>
    <a:masterClrMapping/>
  </p:clrMapOvr>
  <p:transition spd="slow">
    <p:strips dir="ru"/>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443841"/>
            <a:ext cx="10569389" cy="3785652"/>
          </a:xfrm>
          <a:prstGeom prst="rect">
            <a:avLst/>
          </a:prstGeom>
        </p:spPr>
        <p:txBody>
          <a:bodyPr wrap="square">
            <a:spAutoFit/>
          </a:bodyPr>
          <a:lstStyle/>
          <a:p>
            <a:pPr indent="-573088" algn="just" defTabSz="457200">
              <a:defRPr/>
            </a:pPr>
            <a:r>
              <a:rPr lang="es-ES" sz="4000" dirty="0">
                <a:latin typeface="Times New Roman" pitchFamily="18" charset="0"/>
                <a:ea typeface="Times New Roman" pitchFamily="18" charset="0"/>
                <a:cs typeface="Times New Roman" pitchFamily="18" charset="0"/>
              </a:rPr>
              <a:t>En Hechos 3:19 lo afirma: </a:t>
            </a:r>
            <a:r>
              <a:rPr lang="es-ES" sz="4000" i="1" dirty="0" smtClean="0">
                <a:solidFill>
                  <a:srgbClr val="FFFF00"/>
                </a:solidFill>
                <a:latin typeface="Times New Roman" pitchFamily="18" charset="0"/>
                <a:ea typeface="Times New Roman" pitchFamily="18" charset="0"/>
                <a:cs typeface="Times New Roman" pitchFamily="18" charset="0"/>
              </a:rPr>
              <a:t>Así </a:t>
            </a:r>
            <a:r>
              <a:rPr lang="es-ES" sz="4000" i="1" dirty="0">
                <a:solidFill>
                  <a:srgbClr val="FFFF00"/>
                </a:solidFill>
                <a:latin typeface="Times New Roman" pitchFamily="18" charset="0"/>
                <a:ea typeface="Times New Roman" pitchFamily="18" charset="0"/>
                <a:cs typeface="Times New Roman" pitchFamily="18" charset="0"/>
              </a:rPr>
              <a:t>que, arrepentíos y _____________, para que sean borrados vuestros pecados; para que vengan de la presencia del Señor tiempos de refrigerio. </a:t>
            </a:r>
            <a:r>
              <a:rPr lang="es-ES" sz="4000" dirty="0">
                <a:latin typeface="Times New Roman" pitchFamily="18" charset="0"/>
                <a:ea typeface="Times New Roman" pitchFamily="18" charset="0"/>
                <a:cs typeface="Times New Roman" pitchFamily="18" charset="0"/>
              </a:rPr>
              <a:t>¿Podemos tener un arrepentimiento verdadero sólo por sentir una gran tristeza por algunos pecados terribles?  ____</a:t>
            </a:r>
            <a:endParaRPr lang="es-ES" sz="4000" b="1" dirty="0">
              <a:latin typeface="Times New Roman" pitchFamily="18" charset="0"/>
              <a:ea typeface="Times New Roman" pitchFamily="18" charset="0"/>
              <a:cs typeface="Times New Roman" pitchFamily="18" charset="0"/>
            </a:endParaRPr>
          </a:p>
        </p:txBody>
      </p:sp>
      <p:sp>
        <p:nvSpPr>
          <p:cNvPr id="6" name="CuadroTexto 5">
            <a:extLst>
              <a:ext uri="{FF2B5EF4-FFF2-40B4-BE49-F238E27FC236}">
                <a16:creationId xmlns:a16="http://schemas.microsoft.com/office/drawing/2014/main" id="{75918660-B95F-8982-412B-0A624A7E123D}"/>
              </a:ext>
            </a:extLst>
          </p:cNvPr>
          <p:cNvSpPr txBox="1"/>
          <p:nvPr/>
        </p:nvSpPr>
        <p:spPr>
          <a:xfrm>
            <a:off x="1256723" y="2031670"/>
            <a:ext cx="2783541"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convertíos </a:t>
            </a:r>
            <a:endParaRPr lang="es-PA" sz="4000" b="1" i="1" dirty="0">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D1467430-83CD-DD1C-F561-EBB9AC5E711F}"/>
              </a:ext>
            </a:extLst>
          </p:cNvPr>
          <p:cNvSpPr txBox="1"/>
          <p:nvPr/>
        </p:nvSpPr>
        <p:spPr>
          <a:xfrm>
            <a:off x="8913671" y="4488179"/>
            <a:ext cx="914400" cy="707886"/>
          </a:xfrm>
          <a:prstGeom prst="rect">
            <a:avLst/>
          </a:prstGeom>
          <a:noFill/>
        </p:spPr>
        <p:txBody>
          <a:bodyPr wrap="square" rtlCol="0">
            <a:spAutoFit/>
          </a:bodyPr>
          <a:lstStyle/>
          <a:p>
            <a:r>
              <a:rPr lang="es-ES" sz="4000" b="1" dirty="0">
                <a:solidFill>
                  <a:srgbClr val="FFFF00"/>
                </a:solidFill>
                <a:latin typeface="Times New Roman" panose="02020603050405020304" pitchFamily="18" charset="0"/>
                <a:cs typeface="Times New Roman" panose="02020603050405020304" pitchFamily="18" charset="0"/>
              </a:rPr>
              <a:t>No</a:t>
            </a:r>
            <a:endParaRPr lang="es-PA" sz="4000" b="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2562669"/>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516378"/>
            <a:ext cx="10569389" cy="5016758"/>
          </a:xfrm>
          <a:prstGeom prst="rect">
            <a:avLst/>
          </a:prstGeom>
        </p:spPr>
        <p:txBody>
          <a:bodyPr wrap="square">
            <a:spAutoFit/>
          </a:bodyPr>
          <a:lstStyle/>
          <a:p>
            <a:pPr marL="633413" lvl="0" indent="-573088" algn="just" defTabSz="457200">
              <a:defRPr/>
            </a:pPr>
            <a:r>
              <a:rPr lang="es-ES" sz="4000" dirty="0">
                <a:solidFill>
                  <a:prstClr val="white"/>
                </a:solidFill>
                <a:latin typeface="Times New Roman" pitchFamily="18" charset="0"/>
                <a:ea typeface="Times New Roman" pitchFamily="18" charset="0"/>
                <a:cs typeface="Times New Roman" pitchFamily="18" charset="0"/>
              </a:rPr>
              <a:t>d.	El arrepentimiento es un cambio de corazón </a:t>
            </a:r>
            <a:r>
              <a:rPr lang="es-ES" sz="4000" dirty="0">
                <a:solidFill>
                  <a:srgbClr val="FFFF00"/>
                </a:solidFill>
                <a:latin typeface="Times New Roman" pitchFamily="18" charset="0"/>
                <a:ea typeface="Times New Roman" pitchFamily="18" charset="0"/>
                <a:cs typeface="Times New Roman" pitchFamily="18" charset="0"/>
              </a:rPr>
              <a:t>hacia el mundo y la vida mundana.</a:t>
            </a:r>
            <a:r>
              <a:rPr lang="es-ES" sz="4000" dirty="0">
                <a:solidFill>
                  <a:prstClr val="white"/>
                </a:solidFill>
                <a:latin typeface="Times New Roman" pitchFamily="18" charset="0"/>
                <a:ea typeface="Times New Roman" pitchFamily="18" charset="0"/>
                <a:cs typeface="Times New Roman" pitchFamily="18" charset="0"/>
              </a:rPr>
              <a:t> Nuestras actitudes hacia el sistema mundano y la práctica del pecado tienen que cambiar. </a:t>
            </a:r>
            <a:r>
              <a:rPr lang="es-ES" sz="4000" dirty="0">
                <a:latin typeface="Times New Roman" pitchFamily="18" charset="0"/>
                <a:ea typeface="Times New Roman" pitchFamily="18" charset="0"/>
                <a:cs typeface="Times New Roman" pitchFamily="18" charset="0"/>
              </a:rPr>
              <a:t>1ª de Juan 2:15 </a:t>
            </a:r>
            <a:r>
              <a:rPr lang="es-ES" sz="4000" dirty="0">
                <a:solidFill>
                  <a:prstClr val="white"/>
                </a:solidFill>
                <a:latin typeface="Times New Roman" pitchFamily="18" charset="0"/>
                <a:ea typeface="Times New Roman" pitchFamily="18" charset="0"/>
                <a:cs typeface="Times New Roman" pitchFamily="18" charset="0"/>
              </a:rPr>
              <a:t>hace hincapié en esta verdad diciendo: </a:t>
            </a:r>
            <a:r>
              <a:rPr lang="es-ES" sz="4000" i="1" dirty="0">
                <a:solidFill>
                  <a:srgbClr val="FFFF00"/>
                </a:solidFill>
                <a:latin typeface="Times New Roman" pitchFamily="18" charset="0"/>
                <a:ea typeface="Times New Roman" pitchFamily="18" charset="0"/>
                <a:cs typeface="Times New Roman" pitchFamily="18" charset="0"/>
              </a:rPr>
              <a:t>No _____ al mundo, ni las cosas que están en el mundo. Si alguno _____ al mundo, el amor del </a:t>
            </a:r>
            <a:r>
              <a:rPr lang="es-ES" sz="4000" b="1" i="1" dirty="0">
                <a:solidFill>
                  <a:srgbClr val="FFFF00"/>
                </a:solidFill>
                <a:latin typeface="Times New Roman" pitchFamily="18" charset="0"/>
                <a:ea typeface="Times New Roman" pitchFamily="18" charset="0"/>
                <a:cs typeface="Times New Roman" pitchFamily="18" charset="0"/>
              </a:rPr>
              <a:t>Padre no está en </a:t>
            </a:r>
            <a:r>
              <a:rPr lang="es-ES" sz="4000" b="1" i="1" dirty="0" smtClean="0">
                <a:solidFill>
                  <a:srgbClr val="FFFF00"/>
                </a:solidFill>
                <a:latin typeface="Times New Roman" pitchFamily="18" charset="0"/>
                <a:ea typeface="Times New Roman" pitchFamily="18" charset="0"/>
                <a:cs typeface="Times New Roman" pitchFamily="18" charset="0"/>
              </a:rPr>
              <a:t>él</a:t>
            </a:r>
            <a:r>
              <a:rPr lang="es-ES" sz="4000" b="1" i="1" dirty="0">
                <a:solidFill>
                  <a:srgbClr val="FFFF00"/>
                </a:solidFill>
                <a:latin typeface="Times New Roman" pitchFamily="18" charset="0"/>
                <a:ea typeface="Times New Roman" pitchFamily="18" charset="0"/>
                <a:cs typeface="Times New Roman" pitchFamily="18" charset="0"/>
              </a:rPr>
              <a:t>.</a:t>
            </a:r>
          </a:p>
        </p:txBody>
      </p:sp>
      <p:sp>
        <p:nvSpPr>
          <p:cNvPr id="3" name="CuadroTexto 2">
            <a:extLst>
              <a:ext uri="{FF2B5EF4-FFF2-40B4-BE49-F238E27FC236}">
                <a16:creationId xmlns:a16="http://schemas.microsoft.com/office/drawing/2014/main" id="{1CA8BF63-7012-D99F-0735-89750A5D5265}"/>
              </a:ext>
            </a:extLst>
          </p:cNvPr>
          <p:cNvSpPr txBox="1"/>
          <p:nvPr/>
        </p:nvSpPr>
        <p:spPr>
          <a:xfrm>
            <a:off x="4239138" y="3544342"/>
            <a:ext cx="1639148"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améis </a:t>
            </a:r>
            <a:endParaRPr lang="es-PA" sz="4000" b="1" i="1"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8680159A-711A-25F7-F72A-4FC69287558E}"/>
              </a:ext>
            </a:extLst>
          </p:cNvPr>
          <p:cNvSpPr txBox="1"/>
          <p:nvPr/>
        </p:nvSpPr>
        <p:spPr>
          <a:xfrm>
            <a:off x="7809916" y="4164547"/>
            <a:ext cx="135143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ama</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520532"/>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424938"/>
            <a:ext cx="10569389" cy="5632311"/>
          </a:xfrm>
          <a:prstGeom prst="rect">
            <a:avLst/>
          </a:prstGeom>
        </p:spPr>
        <p:txBody>
          <a:bodyPr wrap="square">
            <a:spAutoFit/>
          </a:bodyPr>
          <a:lstStyle/>
          <a:p>
            <a:pPr lvl="0" indent="-573088" algn="just" defTabSz="457200">
              <a:defRPr/>
            </a:pPr>
            <a:r>
              <a:rPr lang="es-ES" sz="4000" dirty="0" smtClean="0">
                <a:latin typeface="Times New Roman" pitchFamily="18" charset="0"/>
                <a:ea typeface="Times New Roman" pitchFamily="18" charset="0"/>
                <a:cs typeface="Times New Roman" pitchFamily="18" charset="0"/>
              </a:rPr>
              <a:t>En </a:t>
            </a:r>
            <a:r>
              <a:rPr lang="es-ES" sz="4000" i="1" dirty="0" smtClean="0">
                <a:latin typeface="Times New Roman" pitchFamily="18" charset="0"/>
                <a:ea typeface="Times New Roman" pitchFamily="18" charset="0"/>
                <a:cs typeface="Times New Roman" pitchFamily="18" charset="0"/>
              </a:rPr>
              <a:t>2ª a los Corintios 6:14-18 </a:t>
            </a:r>
            <a:r>
              <a:rPr lang="es-ES" sz="4000" dirty="0" smtClean="0">
                <a:solidFill>
                  <a:prstClr val="white"/>
                </a:solidFill>
                <a:latin typeface="Times New Roman" pitchFamily="18" charset="0"/>
                <a:ea typeface="Times New Roman" pitchFamily="18" charset="0"/>
                <a:cs typeface="Times New Roman" pitchFamily="18" charset="0"/>
              </a:rPr>
              <a:t>el Apóstol Pablo repite una importante orden a los que pertenecen a Dios: </a:t>
            </a:r>
            <a:r>
              <a:rPr lang="es-ES" sz="4000" i="1" dirty="0" smtClean="0">
                <a:solidFill>
                  <a:srgbClr val="FFFF00"/>
                </a:solidFill>
                <a:latin typeface="Times New Roman" pitchFamily="18" charset="0"/>
                <a:ea typeface="Times New Roman" pitchFamily="18" charset="0"/>
                <a:cs typeface="Times New Roman" pitchFamily="18" charset="0"/>
              </a:rPr>
              <a:t>No os unáis en yugo _________ con los incrédulos; porque ¿qué ____________  tiene la justicia con la injusticia? ¿y qué ________ la luz con las tinieblas? ¿y qué  __________ Cristo con </a:t>
            </a:r>
            <a:r>
              <a:rPr lang="es-ES" sz="4000" i="1" dirty="0" err="1" smtClean="0">
                <a:solidFill>
                  <a:srgbClr val="FFFF00"/>
                </a:solidFill>
                <a:latin typeface="Times New Roman" pitchFamily="18" charset="0"/>
                <a:ea typeface="Times New Roman" pitchFamily="18" charset="0"/>
                <a:cs typeface="Times New Roman" pitchFamily="18" charset="0"/>
              </a:rPr>
              <a:t>Belial</a:t>
            </a:r>
            <a:r>
              <a:rPr lang="es-ES" sz="4000" i="1" dirty="0" smtClean="0">
                <a:solidFill>
                  <a:srgbClr val="FFFF00"/>
                </a:solidFill>
                <a:latin typeface="Times New Roman" pitchFamily="18" charset="0"/>
                <a:ea typeface="Times New Roman" pitchFamily="18" charset="0"/>
                <a:cs typeface="Times New Roman" pitchFamily="18" charset="0"/>
              </a:rPr>
              <a:t>? ¿O qué ______ el creyente con el incrédulo? ¿Y qué ________ hay entre el templo de Dios y los ídolos? </a:t>
            </a:r>
            <a:endParaRPr lang="es-ES" sz="4000" b="1" i="1" dirty="0">
              <a:solidFill>
                <a:srgbClr val="FFFF00"/>
              </a:solidFill>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1CA8BF63-7012-D99F-0735-89750A5D5265}"/>
              </a:ext>
            </a:extLst>
          </p:cNvPr>
          <p:cNvSpPr txBox="1"/>
          <p:nvPr/>
        </p:nvSpPr>
        <p:spPr>
          <a:xfrm>
            <a:off x="7384049" y="1636286"/>
            <a:ext cx="2073460"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desigual</a:t>
            </a:r>
            <a:endParaRPr lang="es-PA" sz="4000"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F99C5B20-6885-A697-EC8C-3FAAE14D0C61}"/>
              </a:ext>
            </a:extLst>
          </p:cNvPr>
          <p:cNvSpPr txBox="1"/>
          <p:nvPr/>
        </p:nvSpPr>
        <p:spPr>
          <a:xfrm>
            <a:off x="6259733" y="2210581"/>
            <a:ext cx="3458135"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compañerismo</a:t>
            </a:r>
            <a:r>
              <a:rPr lang="es-ES" sz="4000" i="1" dirty="0">
                <a:solidFill>
                  <a:srgbClr val="FFFF00"/>
                </a:solidFill>
                <a:latin typeface="Times New Roman" panose="02020603050405020304" pitchFamily="18" charset="0"/>
                <a:cs typeface="Times New Roman" panose="02020603050405020304" pitchFamily="18" charset="0"/>
              </a:rPr>
              <a:t> </a:t>
            </a:r>
            <a:endParaRPr lang="es-PA" sz="4000" i="1" dirty="0">
              <a:solidFill>
                <a:srgbClr val="FFFF00"/>
              </a:solidFill>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8680159A-711A-25F7-F72A-4FC69287558E}"/>
              </a:ext>
            </a:extLst>
          </p:cNvPr>
          <p:cNvSpPr txBox="1"/>
          <p:nvPr/>
        </p:nvSpPr>
        <p:spPr>
          <a:xfrm>
            <a:off x="7840192" y="2846431"/>
            <a:ext cx="2583968" cy="707886"/>
          </a:xfrm>
          <a:prstGeom prst="rect">
            <a:avLst/>
          </a:prstGeom>
          <a:noFill/>
        </p:spPr>
        <p:txBody>
          <a:bodyPr wrap="square" rtlCol="0">
            <a:spAutoFit/>
          </a:bodyPr>
          <a:lstStyle/>
          <a:p>
            <a:r>
              <a:rPr lang="es-ES" sz="4000" i="1" dirty="0" smtClean="0">
                <a:latin typeface="Times New Roman" panose="02020603050405020304" pitchFamily="18" charset="0"/>
                <a:cs typeface="Times New Roman" panose="02020603050405020304" pitchFamily="18" charset="0"/>
              </a:rPr>
              <a:t>comunión</a:t>
            </a:r>
            <a:endParaRPr lang="es-PA" sz="4000" i="1" dirty="0">
              <a:latin typeface="Times New Roman" panose="02020603050405020304" pitchFamily="18" charset="0"/>
              <a:cs typeface="Times New Roman" panose="02020603050405020304" pitchFamily="18" charset="0"/>
            </a:endParaRPr>
          </a:p>
        </p:txBody>
      </p:sp>
      <p:sp>
        <p:nvSpPr>
          <p:cNvPr id="8" name="CuadroTexto 7">
            <a:extLst>
              <a:ext uri="{FF2B5EF4-FFF2-40B4-BE49-F238E27FC236}">
                <a16:creationId xmlns:a16="http://schemas.microsoft.com/office/drawing/2014/main" id="{637913D4-32DF-77B6-0A02-4504D99DDBD8}"/>
              </a:ext>
            </a:extLst>
          </p:cNvPr>
          <p:cNvSpPr txBox="1"/>
          <p:nvPr/>
        </p:nvSpPr>
        <p:spPr>
          <a:xfrm>
            <a:off x="6789025" y="3512480"/>
            <a:ext cx="2343151"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concordia</a:t>
            </a:r>
            <a:endParaRPr lang="es-PA" sz="4000"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D212C3B5-D9B9-DBB4-0348-5318272F1A73}"/>
              </a:ext>
            </a:extLst>
          </p:cNvPr>
          <p:cNvSpPr txBox="1"/>
          <p:nvPr/>
        </p:nvSpPr>
        <p:spPr>
          <a:xfrm>
            <a:off x="5283526" y="4057779"/>
            <a:ext cx="1258354"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parte</a:t>
            </a:r>
            <a:endParaRPr lang="es-PA" sz="4000" i="1"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278AFF0E-375D-F85F-C6BD-BB921D2D683A}"/>
              </a:ext>
            </a:extLst>
          </p:cNvPr>
          <p:cNvSpPr txBox="1"/>
          <p:nvPr/>
        </p:nvSpPr>
        <p:spPr>
          <a:xfrm>
            <a:off x="5217503" y="4704110"/>
            <a:ext cx="2166546"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acuerdo</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5487046"/>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 calcmode="lin" valueType="num">
                                      <p:cBhvr additive="base">
                                        <p:cTn id="2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anim calcmode="lin" valueType="num">
                                      <p:cBhvr additive="base">
                                        <p:cTn id="3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 calcmode="lin" valueType="num">
                                      <p:cBhvr additive="base">
                                        <p:cTn id="3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210574"/>
            <a:ext cx="10569389" cy="6247864"/>
          </a:xfrm>
          <a:prstGeom prst="rect">
            <a:avLst/>
          </a:prstGeom>
        </p:spPr>
        <p:txBody>
          <a:bodyPr wrap="square">
            <a:spAutoFit/>
          </a:bodyPr>
          <a:lstStyle/>
          <a:p>
            <a:pPr lvl="0" indent="-573088" algn="just" defTabSz="457200">
              <a:defRPr/>
            </a:pPr>
            <a:r>
              <a:rPr lang="es-ES" sz="4000" i="1" dirty="0">
                <a:solidFill>
                  <a:srgbClr val="FFFF00"/>
                </a:solidFill>
                <a:latin typeface="Times New Roman" pitchFamily="18" charset="0"/>
                <a:ea typeface="Times New Roman" pitchFamily="18" charset="0"/>
                <a:cs typeface="Times New Roman" pitchFamily="18" charset="0"/>
              </a:rPr>
              <a:t>Porque vosotros sois el templo del Dios viviente, como Dios dijo: Habitaré y andaré entre ellos, y seré su Dios, y ellos serán mi pueblo. Por lo cual, salid de en medio de ellos, y apartaos, dice el Señor, y no toquéis lo inmundo; y yo os recibiré, y seré para vosotros por Padre, y vosotros me seréis hijos e hijas, dice el Señor Todopoderoso. </a:t>
            </a:r>
            <a:r>
              <a:rPr lang="es-ES" sz="4000" dirty="0">
                <a:latin typeface="Times New Roman" pitchFamily="18" charset="0"/>
                <a:ea typeface="Times New Roman" pitchFamily="18" charset="0"/>
                <a:cs typeface="Times New Roman" pitchFamily="18" charset="0"/>
              </a:rPr>
              <a:t>¿Cómo puede una persona amar a Dios y al mismo tiempo amar las prácticas mundanas? ¡Es una contradicción!</a:t>
            </a:r>
            <a:endParaRPr lang="es-ES" sz="4000" b="1"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218907851"/>
      </p:ext>
    </p:extLst>
  </p:cSld>
  <p:clrMapOvr>
    <a:masterClrMapping/>
  </p:clrMapOvr>
  <p:transition spd="slow">
    <p:strips dir="ru"/>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446090"/>
            <a:ext cx="10569389" cy="6186309"/>
          </a:xfrm>
          <a:prstGeom prst="rect">
            <a:avLst/>
          </a:prstGeom>
        </p:spPr>
        <p:txBody>
          <a:bodyPr wrap="square">
            <a:spAutoFit/>
          </a:bodyPr>
          <a:lstStyle/>
          <a:p>
            <a:pPr marL="633413" lvl="0" indent="-1206500" algn="just" defTabSz="457200">
              <a:defRPr/>
            </a:pPr>
            <a:r>
              <a:rPr lang="es-ES" sz="3600" dirty="0">
                <a:latin typeface="Times New Roman" pitchFamily="18" charset="0"/>
                <a:ea typeface="Times New Roman" pitchFamily="18" charset="0"/>
                <a:cs typeface="Times New Roman" pitchFamily="18" charset="0"/>
              </a:rPr>
              <a:t>e.	</a:t>
            </a:r>
            <a:r>
              <a:rPr lang="es-ES" sz="3600" b="1" dirty="0">
                <a:latin typeface="Times New Roman" pitchFamily="18" charset="0"/>
                <a:ea typeface="Times New Roman" pitchFamily="18" charset="0"/>
                <a:cs typeface="Times New Roman" pitchFamily="18" charset="0"/>
              </a:rPr>
              <a:t>¿Qué pasará a aquellos que no se arrepienten de todo corazón? </a:t>
            </a:r>
            <a:r>
              <a:rPr lang="es-ES" sz="3600" dirty="0">
                <a:latin typeface="Times New Roman" pitchFamily="18" charset="0"/>
                <a:ea typeface="Times New Roman" pitchFamily="18" charset="0"/>
                <a:cs typeface="Times New Roman" pitchFamily="18" charset="0"/>
              </a:rPr>
              <a:t>El arrepentimiento es esencial para poder recibir la salvación de Dios. Lamentablemente muchos pastores enseñan que el arrepentimiento no es necesario para recibir el perdón de los pecados y la salvación eterna. ¡Es un gran error! En referencia al arrepentimiento, </a:t>
            </a:r>
            <a:r>
              <a:rPr lang="es-ES" sz="3600" i="1" dirty="0">
                <a:solidFill>
                  <a:srgbClr val="FFFF00"/>
                </a:solidFill>
                <a:latin typeface="Times New Roman" pitchFamily="18" charset="0"/>
                <a:ea typeface="Times New Roman" pitchFamily="18" charset="0"/>
                <a:cs typeface="Times New Roman" pitchFamily="18" charset="0"/>
              </a:rPr>
              <a:t>2ª de Pedro 3:9 declara: El Señor no retarda Su promesa, según algunos la tienen por tardanza, sino que es paciente para con nosotros, no queriendo que ninguno perezca, sino que todos procedan al _______________. </a:t>
            </a:r>
            <a:endParaRPr lang="es-ES" sz="3600" b="1" dirty="0">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994AB77D-E867-654F-1F57-C98D21E0A9E6}"/>
              </a:ext>
            </a:extLst>
          </p:cNvPr>
          <p:cNvSpPr txBox="1"/>
          <p:nvPr/>
        </p:nvSpPr>
        <p:spPr>
          <a:xfrm>
            <a:off x="5741086" y="5929982"/>
            <a:ext cx="3377454" cy="646331"/>
          </a:xfrm>
          <a:prstGeom prst="rect">
            <a:avLst/>
          </a:prstGeom>
          <a:noFill/>
        </p:spPr>
        <p:txBody>
          <a:bodyPr wrap="square" rtlCol="0">
            <a:spAutoFit/>
          </a:bodyPr>
          <a:lstStyle/>
          <a:p>
            <a:r>
              <a:rPr lang="es-ES" sz="3600" b="1" i="1" dirty="0">
                <a:solidFill>
                  <a:srgbClr val="FFFF00"/>
                </a:solidFill>
                <a:latin typeface="Times New Roman" panose="02020603050405020304" pitchFamily="18" charset="0"/>
                <a:cs typeface="Times New Roman" panose="02020603050405020304" pitchFamily="18" charset="0"/>
              </a:rPr>
              <a:t>arrepentimiento</a:t>
            </a:r>
            <a:endParaRPr lang="es-PA" sz="36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5491568"/>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83072"/>
            <a:ext cx="10762386" cy="5632311"/>
          </a:xfrm>
          <a:prstGeom prst="rect">
            <a:avLst/>
          </a:prstGeom>
        </p:spPr>
        <p:txBody>
          <a:bodyPr wrap="square">
            <a:spAutoFit/>
          </a:bodyPr>
          <a:lstStyle/>
          <a:p>
            <a:pPr lvl="0" indent="-573088" algn="just" defTabSz="457200">
              <a:defRPr/>
            </a:pPr>
            <a:r>
              <a:rPr lang="es-ES" sz="4000" dirty="0">
                <a:latin typeface="Times New Roman" pitchFamily="18" charset="0"/>
                <a:ea typeface="Times New Roman" pitchFamily="18" charset="0"/>
                <a:cs typeface="Times New Roman" pitchFamily="18" charset="0"/>
              </a:rPr>
              <a:t>Muchos viven con una seguridad falsa por haber hecho una decisión superficial de “aceptar o recibir a Jesucristo como su Salvador.” Tal acción se reconoce como un “fácil-</a:t>
            </a:r>
            <a:r>
              <a:rPr lang="es-ES" sz="4000" dirty="0" err="1">
                <a:latin typeface="Times New Roman" pitchFamily="18" charset="0"/>
                <a:ea typeface="Times New Roman" pitchFamily="18" charset="0"/>
                <a:cs typeface="Times New Roman" pitchFamily="18" charset="0"/>
              </a:rPr>
              <a:t>creísmo</a:t>
            </a:r>
            <a:r>
              <a:rPr lang="es-ES" sz="4000" dirty="0">
                <a:latin typeface="Times New Roman" pitchFamily="18" charset="0"/>
                <a:ea typeface="Times New Roman" pitchFamily="18" charset="0"/>
                <a:cs typeface="Times New Roman" pitchFamily="18" charset="0"/>
              </a:rPr>
              <a:t>,” que es una mera “profesión de fe” verbal. Les está faltando una comprensión correcta acerca de lo qué la verdadera salvación involucra. Casi todo el cristianismo usa la expresión </a:t>
            </a:r>
            <a:r>
              <a:rPr lang="es-ES" sz="4000" dirty="0">
                <a:solidFill>
                  <a:srgbClr val="FFFF00"/>
                </a:solidFill>
                <a:latin typeface="Times New Roman" pitchFamily="18" charset="0"/>
                <a:ea typeface="Times New Roman" pitchFamily="18" charset="0"/>
                <a:cs typeface="Times New Roman" pitchFamily="18" charset="0"/>
              </a:rPr>
              <a:t>“aceptar o recibir a Jesucristo”</a:t>
            </a:r>
            <a:r>
              <a:rPr lang="es-ES" sz="4000" dirty="0">
                <a:latin typeface="Times New Roman" pitchFamily="18" charset="0"/>
                <a:ea typeface="Times New Roman" pitchFamily="18" charset="0"/>
                <a:cs typeface="Times New Roman" pitchFamily="18" charset="0"/>
              </a:rPr>
              <a:t> </a:t>
            </a:r>
            <a:r>
              <a:rPr lang="es-ES" sz="4000" b="1" dirty="0">
                <a:latin typeface="Times New Roman" pitchFamily="18" charset="0"/>
                <a:ea typeface="Times New Roman" pitchFamily="18" charset="0"/>
                <a:cs typeface="Times New Roman" pitchFamily="18" charset="0"/>
              </a:rPr>
              <a:t>sin tener un significado comprensible</a:t>
            </a:r>
            <a:r>
              <a:rPr lang="es-ES" sz="4000" dirty="0">
                <a:latin typeface="Times New Roman" pitchFamily="18" charset="0"/>
                <a:ea typeface="Times New Roman" pitchFamily="18" charset="0"/>
                <a:cs typeface="Times New Roman" pitchFamily="18" charset="0"/>
              </a:rPr>
              <a:t>. </a:t>
            </a:r>
            <a:endParaRPr lang="es-ES" sz="4000" b="1"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3238215295"/>
      </p:ext>
    </p:extLst>
  </p:cSld>
  <p:clrMapOvr>
    <a:masterClrMapping/>
  </p:clrMapOvr>
  <p:transition spd="slow">
    <p:strips dir="ru"/>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70007"/>
            <a:ext cx="10569389" cy="5632311"/>
          </a:xfrm>
          <a:prstGeom prst="rect">
            <a:avLst/>
          </a:prstGeom>
        </p:spPr>
        <p:txBody>
          <a:bodyPr wrap="square">
            <a:spAutoFit/>
          </a:bodyPr>
          <a:lstStyle/>
          <a:p>
            <a:pPr lvl="0" indent="-573088" algn="just" defTabSz="457200">
              <a:defRPr/>
            </a:pPr>
            <a:r>
              <a:rPr lang="es-ES" sz="4000" dirty="0">
                <a:latin typeface="Times New Roman" pitchFamily="18" charset="0"/>
                <a:ea typeface="Times New Roman" pitchFamily="18" charset="0"/>
                <a:cs typeface="Times New Roman" pitchFamily="18" charset="0"/>
              </a:rPr>
              <a:t>Por tanto, han llegado a ser términos ambiguos. No podemos suponer que una persona entiende lo qué la verdadera salvación involucra simplemente porque usa una terminología común. Es posible creer y aceptar los hechos y datos acerca de Jesucristo y al mismo tiempo no ser salvo. Si alguien hace una “profesión de fe” solo con el propósito de evitar el castigo eterno, tal profesión llega a ser una mentira y está engañándose. </a:t>
            </a:r>
            <a:endParaRPr lang="es-ES" sz="4000" b="1"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264437768"/>
      </p:ext>
    </p:extLst>
  </p:cSld>
  <p:clrMapOvr>
    <a:masterClrMapping/>
  </p:clrMapOvr>
  <p:transition spd="slow">
    <p:strips dir="ru"/>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2671" y="841805"/>
            <a:ext cx="10569389" cy="5016758"/>
          </a:xfrm>
          <a:prstGeom prst="rect">
            <a:avLst/>
          </a:prstGeom>
        </p:spPr>
        <p:txBody>
          <a:bodyPr wrap="square">
            <a:spAutoFit/>
          </a:bodyPr>
          <a:lstStyle/>
          <a:p>
            <a:pPr lvl="0" indent="-573088" algn="just" defTabSz="457200">
              <a:defRPr/>
            </a:pPr>
            <a:r>
              <a:rPr lang="es-ES" sz="4000" dirty="0">
                <a:latin typeface="Times New Roman" pitchFamily="18" charset="0"/>
                <a:ea typeface="Times New Roman" pitchFamily="18" charset="0"/>
                <a:cs typeface="Times New Roman" pitchFamily="18" charset="0"/>
              </a:rPr>
              <a:t>Demuestra que no entiende lo que Dios enseña sobre el verdadero arrepentimiento y la verdadera fe.</a:t>
            </a:r>
          </a:p>
          <a:p>
            <a:pPr lvl="0" indent="-573088" algn="just" defTabSz="457200">
              <a:defRPr/>
            </a:pPr>
            <a:r>
              <a:rPr lang="es-ES" sz="4000" dirty="0">
                <a:latin typeface="Times New Roman" pitchFamily="18" charset="0"/>
                <a:ea typeface="Times New Roman" pitchFamily="18" charset="0"/>
                <a:cs typeface="Times New Roman" pitchFamily="18" charset="0"/>
              </a:rPr>
              <a:t>En </a:t>
            </a:r>
            <a:r>
              <a:rPr lang="es-ES" sz="4000" i="1" dirty="0">
                <a:latin typeface="Times New Roman" pitchFamily="18" charset="0"/>
                <a:ea typeface="Times New Roman" pitchFamily="18" charset="0"/>
                <a:cs typeface="Times New Roman" pitchFamily="18" charset="0"/>
              </a:rPr>
              <a:t>Romanos 2:4 </a:t>
            </a:r>
            <a:r>
              <a:rPr lang="es-ES" sz="4000" dirty="0">
                <a:latin typeface="Times New Roman" pitchFamily="18" charset="0"/>
                <a:ea typeface="Times New Roman" pitchFamily="18" charset="0"/>
                <a:cs typeface="Times New Roman" pitchFamily="18" charset="0"/>
              </a:rPr>
              <a:t>el Apóstol Pablo hace esta importante pregunta: </a:t>
            </a:r>
            <a:r>
              <a:rPr lang="es-ES" sz="4000" i="1" dirty="0">
                <a:solidFill>
                  <a:srgbClr val="FFFF00"/>
                </a:solidFill>
                <a:latin typeface="Times New Roman" pitchFamily="18" charset="0"/>
                <a:ea typeface="Times New Roman" pitchFamily="18" charset="0"/>
                <a:cs typeface="Times New Roman" pitchFamily="18" charset="0"/>
              </a:rPr>
              <a:t>¿O menosprecias las riquezas de su benignidad, paciencia y longanimidad </a:t>
            </a:r>
            <a:r>
              <a:rPr lang="es-ES" sz="4000" dirty="0">
                <a:latin typeface="Times New Roman" pitchFamily="18" charset="0"/>
                <a:ea typeface="Times New Roman" pitchFamily="18" charset="0"/>
                <a:cs typeface="Times New Roman" pitchFamily="18" charset="0"/>
              </a:rPr>
              <a:t>(constancia)</a:t>
            </a:r>
            <a:r>
              <a:rPr lang="es-ES" sz="4000" dirty="0">
                <a:solidFill>
                  <a:srgbClr val="FFFF00"/>
                </a:solidFill>
                <a:latin typeface="Times New Roman" pitchFamily="18" charset="0"/>
                <a:ea typeface="Times New Roman" pitchFamily="18" charset="0"/>
                <a:cs typeface="Times New Roman" pitchFamily="18" charset="0"/>
              </a:rPr>
              <a:t>,</a:t>
            </a:r>
            <a:r>
              <a:rPr lang="es-ES" sz="4000" dirty="0">
                <a:latin typeface="Times New Roman" pitchFamily="18" charset="0"/>
                <a:ea typeface="Times New Roman" pitchFamily="18" charset="0"/>
                <a:cs typeface="Times New Roman" pitchFamily="18" charset="0"/>
              </a:rPr>
              <a:t> </a:t>
            </a:r>
            <a:r>
              <a:rPr lang="es-ES" sz="4000" i="1" dirty="0">
                <a:solidFill>
                  <a:srgbClr val="FFFF00"/>
                </a:solidFill>
                <a:latin typeface="Times New Roman" pitchFamily="18" charset="0"/>
                <a:ea typeface="Times New Roman" pitchFamily="18" charset="0"/>
                <a:cs typeface="Times New Roman" pitchFamily="18" charset="0"/>
              </a:rPr>
              <a:t>ignorando que Su benignidad te guía al ______________? </a:t>
            </a:r>
            <a:endParaRPr lang="es-ES" sz="4000" b="1" i="1" dirty="0">
              <a:solidFill>
                <a:srgbClr val="FFFF00"/>
              </a:solidFill>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FE590C71-C547-00BE-0CD9-AF7716DC3D28}"/>
              </a:ext>
            </a:extLst>
          </p:cNvPr>
          <p:cNvSpPr txBox="1"/>
          <p:nvPr/>
        </p:nvSpPr>
        <p:spPr>
          <a:xfrm>
            <a:off x="5565866" y="5084575"/>
            <a:ext cx="3207124" cy="646331"/>
          </a:xfrm>
          <a:prstGeom prst="rect">
            <a:avLst/>
          </a:prstGeom>
          <a:noFill/>
        </p:spPr>
        <p:txBody>
          <a:bodyPr wrap="square" rtlCol="0">
            <a:spAutoFit/>
          </a:bodyPr>
          <a:lstStyle/>
          <a:p>
            <a:r>
              <a:rPr lang="es-ES" sz="3600" i="1" dirty="0">
                <a:latin typeface="Times New Roman" panose="02020603050405020304" pitchFamily="18" charset="0"/>
                <a:cs typeface="Times New Roman" panose="02020603050405020304" pitchFamily="18" charset="0"/>
              </a:rPr>
              <a:t>arrepentimiento</a:t>
            </a:r>
            <a:endParaRPr lang="es-PA" sz="36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3866305"/>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2671" y="1220630"/>
            <a:ext cx="10569389" cy="4401205"/>
          </a:xfrm>
          <a:prstGeom prst="rect">
            <a:avLst/>
          </a:prstGeom>
        </p:spPr>
        <p:txBody>
          <a:bodyPr wrap="square">
            <a:spAutoFit/>
          </a:bodyPr>
          <a:lstStyle/>
          <a:p>
            <a:pPr lvl="0" indent="-573088" algn="just" defTabSz="457200">
              <a:defRPr/>
            </a:pPr>
            <a:r>
              <a:rPr lang="es-ES" sz="4000" dirty="0">
                <a:latin typeface="Times New Roman" pitchFamily="18" charset="0"/>
                <a:ea typeface="Times New Roman" pitchFamily="18" charset="0"/>
                <a:cs typeface="Times New Roman" pitchFamily="18" charset="0"/>
              </a:rPr>
              <a:t>En </a:t>
            </a:r>
            <a:r>
              <a:rPr lang="es-ES" sz="4000" i="1" dirty="0">
                <a:solidFill>
                  <a:srgbClr val="FFFF00"/>
                </a:solidFill>
                <a:latin typeface="Times New Roman" pitchFamily="18" charset="0"/>
                <a:ea typeface="Times New Roman" pitchFamily="18" charset="0"/>
                <a:cs typeface="Times New Roman" pitchFamily="18" charset="0"/>
              </a:rPr>
              <a:t>Romanos 2:5-6 </a:t>
            </a:r>
            <a:r>
              <a:rPr lang="es-ES" sz="4000" dirty="0">
                <a:latin typeface="Times New Roman" pitchFamily="18" charset="0"/>
                <a:ea typeface="Times New Roman" pitchFamily="18" charset="0"/>
                <a:cs typeface="Times New Roman" pitchFamily="18" charset="0"/>
              </a:rPr>
              <a:t>el Apóstol Pablo continúa su acusación seria contra ellos por la dureza de sus corazones y su rechazo de la bondad de Dios: </a:t>
            </a:r>
            <a:r>
              <a:rPr lang="es-ES" sz="4000" i="1" dirty="0">
                <a:solidFill>
                  <a:srgbClr val="FFFF00"/>
                </a:solidFill>
                <a:latin typeface="Times New Roman" pitchFamily="18" charset="0"/>
                <a:ea typeface="Times New Roman" pitchFamily="18" charset="0"/>
                <a:cs typeface="Times New Roman" pitchFamily="18" charset="0"/>
              </a:rPr>
              <a:t>Pero por tu dureza y por tu corazón no ____________, atesoras para ti mismo ira para el día de la ira y de la revelación del justo juicio de Dios, el cual pagará a cada uno conforme a sus obras. </a:t>
            </a:r>
            <a:endParaRPr lang="es-ES" sz="4000" b="1" i="1" dirty="0">
              <a:solidFill>
                <a:srgbClr val="FFFF00"/>
              </a:solidFill>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FE590C71-C547-00BE-0CD9-AF7716DC3D28}"/>
              </a:ext>
            </a:extLst>
          </p:cNvPr>
          <p:cNvSpPr txBox="1"/>
          <p:nvPr/>
        </p:nvSpPr>
        <p:spPr>
          <a:xfrm>
            <a:off x="8334936" y="3032751"/>
            <a:ext cx="3207124"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arrepentido</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6287983"/>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2671" y="162537"/>
            <a:ext cx="10569389" cy="6247864"/>
          </a:xfrm>
          <a:prstGeom prst="rect">
            <a:avLst/>
          </a:prstGeom>
        </p:spPr>
        <p:txBody>
          <a:bodyPr wrap="square">
            <a:spAutoFit/>
          </a:bodyPr>
          <a:lstStyle/>
          <a:p>
            <a:pPr lvl="0" indent="-573088" algn="just" defTabSz="457200">
              <a:defRPr/>
            </a:pPr>
            <a:r>
              <a:rPr lang="es-ES" sz="4000" dirty="0">
                <a:latin typeface="Times New Roman" pitchFamily="18" charset="0"/>
                <a:ea typeface="Times New Roman" pitchFamily="18" charset="0"/>
                <a:cs typeface="Times New Roman" pitchFamily="18" charset="0"/>
              </a:rPr>
              <a:t>Notemos en </a:t>
            </a:r>
            <a:r>
              <a:rPr lang="es-ES" sz="4000" i="1" dirty="0">
                <a:latin typeface="Times New Roman" pitchFamily="18" charset="0"/>
                <a:ea typeface="Times New Roman" pitchFamily="18" charset="0"/>
                <a:cs typeface="Times New Roman" pitchFamily="18" charset="0"/>
              </a:rPr>
              <a:t>2ª a los Corintios 7:10 </a:t>
            </a:r>
            <a:r>
              <a:rPr lang="es-ES" sz="4000" dirty="0">
                <a:latin typeface="Times New Roman" pitchFamily="18" charset="0"/>
                <a:ea typeface="Times New Roman" pitchFamily="18" charset="0"/>
                <a:cs typeface="Times New Roman" pitchFamily="18" charset="0"/>
              </a:rPr>
              <a:t>lo siguiente: </a:t>
            </a:r>
            <a:r>
              <a:rPr lang="es-ES" sz="4000" i="1" dirty="0">
                <a:solidFill>
                  <a:srgbClr val="FFFF00"/>
                </a:solidFill>
                <a:latin typeface="Times New Roman" pitchFamily="18" charset="0"/>
                <a:ea typeface="Times New Roman" pitchFamily="18" charset="0"/>
                <a:cs typeface="Times New Roman" pitchFamily="18" charset="0"/>
              </a:rPr>
              <a:t>Porque la tristeza que es según Dios produce </a:t>
            </a:r>
            <a:r>
              <a:rPr lang="es-ES" sz="4000" i="1" dirty="0" smtClean="0">
                <a:solidFill>
                  <a:srgbClr val="FFFF00"/>
                </a:solidFill>
                <a:latin typeface="Times New Roman" pitchFamily="18" charset="0"/>
                <a:ea typeface="Times New Roman" pitchFamily="18" charset="0"/>
                <a:cs typeface="Times New Roman" pitchFamily="18" charset="0"/>
              </a:rPr>
              <a:t>_______________ para </a:t>
            </a:r>
            <a:r>
              <a:rPr lang="es-ES" sz="4000" i="1" dirty="0">
                <a:solidFill>
                  <a:srgbClr val="FFFF00"/>
                </a:solidFill>
                <a:latin typeface="Times New Roman" pitchFamily="18" charset="0"/>
                <a:ea typeface="Times New Roman" pitchFamily="18" charset="0"/>
                <a:cs typeface="Times New Roman" pitchFamily="18" charset="0"/>
              </a:rPr>
              <a:t>_________, de que no hay que arrepentirse; pero la tristeza del mundo produce </a:t>
            </a:r>
            <a:r>
              <a:rPr lang="es-ES" sz="4000" i="1" dirty="0" smtClean="0">
                <a:solidFill>
                  <a:srgbClr val="FFFF00"/>
                </a:solidFill>
                <a:latin typeface="Times New Roman" pitchFamily="18" charset="0"/>
                <a:ea typeface="Times New Roman" pitchFamily="18" charset="0"/>
                <a:cs typeface="Times New Roman" pitchFamily="18" charset="0"/>
              </a:rPr>
              <a:t>________.</a:t>
            </a:r>
            <a:r>
              <a:rPr lang="es-ES" sz="4000" dirty="0" smtClean="0">
                <a:latin typeface="Times New Roman" pitchFamily="18" charset="0"/>
                <a:ea typeface="Times New Roman" pitchFamily="18" charset="0"/>
                <a:cs typeface="Times New Roman" pitchFamily="18" charset="0"/>
              </a:rPr>
              <a:t> </a:t>
            </a:r>
            <a:r>
              <a:rPr lang="es-ES" sz="4000" dirty="0">
                <a:latin typeface="Times New Roman" pitchFamily="18" charset="0"/>
                <a:ea typeface="Times New Roman" pitchFamily="18" charset="0"/>
                <a:cs typeface="Times New Roman" pitchFamily="18" charset="0"/>
              </a:rPr>
              <a:t>La </a:t>
            </a:r>
            <a:r>
              <a:rPr lang="es-ES" sz="4000" dirty="0">
                <a:solidFill>
                  <a:srgbClr val="FFFF00"/>
                </a:solidFill>
                <a:latin typeface="Times New Roman" pitchFamily="18" charset="0"/>
                <a:ea typeface="Times New Roman" pitchFamily="18" charset="0"/>
                <a:cs typeface="Times New Roman" pitchFamily="18" charset="0"/>
              </a:rPr>
              <a:t>“</a:t>
            </a:r>
            <a:r>
              <a:rPr lang="es-ES" sz="4000" i="1" dirty="0">
                <a:solidFill>
                  <a:srgbClr val="FFFF00"/>
                </a:solidFill>
                <a:latin typeface="Times New Roman" pitchFamily="18" charset="0"/>
                <a:ea typeface="Times New Roman" pitchFamily="18" charset="0"/>
                <a:cs typeface="Times New Roman" pitchFamily="18" charset="0"/>
              </a:rPr>
              <a:t>muerte</a:t>
            </a:r>
            <a:r>
              <a:rPr lang="es-ES" sz="4000" dirty="0">
                <a:solidFill>
                  <a:srgbClr val="FFFF00"/>
                </a:solidFill>
                <a:latin typeface="Times New Roman" pitchFamily="18" charset="0"/>
                <a:ea typeface="Times New Roman" pitchFamily="18" charset="0"/>
                <a:cs typeface="Times New Roman" pitchFamily="18" charset="0"/>
              </a:rPr>
              <a:t>” </a:t>
            </a:r>
            <a:r>
              <a:rPr lang="es-ES" sz="4000" dirty="0">
                <a:latin typeface="Times New Roman" pitchFamily="18" charset="0"/>
                <a:ea typeface="Times New Roman" pitchFamily="18" charset="0"/>
                <a:cs typeface="Times New Roman" pitchFamily="18" charset="0"/>
              </a:rPr>
              <a:t>mencionada aquí se refiere a la muerte eterna. Apocalipsis </a:t>
            </a:r>
            <a:r>
              <a:rPr lang="es-ES" sz="4000" dirty="0" smtClean="0">
                <a:latin typeface="Times New Roman" pitchFamily="18" charset="0"/>
                <a:ea typeface="Times New Roman" pitchFamily="18" charset="0"/>
                <a:cs typeface="Times New Roman" pitchFamily="18" charset="0"/>
              </a:rPr>
              <a:t>20:11-15 </a:t>
            </a:r>
            <a:r>
              <a:rPr lang="es-ES" sz="4000" dirty="0">
                <a:latin typeface="Times New Roman" pitchFamily="18" charset="0"/>
                <a:ea typeface="Times New Roman" pitchFamily="18" charset="0"/>
                <a:cs typeface="Times New Roman" pitchFamily="18" charset="0"/>
              </a:rPr>
              <a:t>enseña que recibirán el castigo de Dios por su pecado en el Infierno, luego serán juzgados delante del </a:t>
            </a:r>
            <a:r>
              <a:rPr lang="es-ES" sz="4000" dirty="0">
                <a:solidFill>
                  <a:srgbClr val="FFFF00"/>
                </a:solidFill>
                <a:latin typeface="Times New Roman" pitchFamily="18" charset="0"/>
                <a:ea typeface="Times New Roman" pitchFamily="18" charset="0"/>
                <a:cs typeface="Times New Roman" pitchFamily="18" charset="0"/>
              </a:rPr>
              <a:t>“</a:t>
            </a:r>
            <a:r>
              <a:rPr lang="es-ES" sz="4000" i="1" dirty="0">
                <a:solidFill>
                  <a:srgbClr val="FFFF00"/>
                </a:solidFill>
                <a:latin typeface="Times New Roman" pitchFamily="18" charset="0"/>
                <a:ea typeface="Times New Roman" pitchFamily="18" charset="0"/>
                <a:cs typeface="Times New Roman" pitchFamily="18" charset="0"/>
              </a:rPr>
              <a:t>Gran Trono Blanco</a:t>
            </a:r>
            <a:r>
              <a:rPr lang="es-ES" sz="4000" dirty="0">
                <a:solidFill>
                  <a:srgbClr val="FFFF00"/>
                </a:solidFill>
                <a:latin typeface="Times New Roman" pitchFamily="18" charset="0"/>
                <a:ea typeface="Times New Roman" pitchFamily="18" charset="0"/>
                <a:cs typeface="Times New Roman" pitchFamily="18" charset="0"/>
              </a:rPr>
              <a:t>” </a:t>
            </a:r>
            <a:r>
              <a:rPr lang="es-ES" sz="4000" dirty="0">
                <a:latin typeface="Times New Roman" pitchFamily="18" charset="0"/>
                <a:ea typeface="Times New Roman" pitchFamily="18" charset="0"/>
                <a:cs typeface="Times New Roman" pitchFamily="18" charset="0"/>
              </a:rPr>
              <a:t>y después pasarán al </a:t>
            </a:r>
            <a:r>
              <a:rPr lang="es-ES" sz="4000" dirty="0">
                <a:solidFill>
                  <a:srgbClr val="FFFF00"/>
                </a:solidFill>
                <a:latin typeface="Times New Roman" pitchFamily="18" charset="0"/>
                <a:ea typeface="Times New Roman" pitchFamily="18" charset="0"/>
                <a:cs typeface="Times New Roman" pitchFamily="18" charset="0"/>
              </a:rPr>
              <a:t>“</a:t>
            </a:r>
            <a:r>
              <a:rPr lang="es-ES" sz="4000" i="1" dirty="0">
                <a:solidFill>
                  <a:srgbClr val="FFFF00"/>
                </a:solidFill>
                <a:latin typeface="Times New Roman" pitchFamily="18" charset="0"/>
                <a:ea typeface="Times New Roman" pitchFamily="18" charset="0"/>
                <a:cs typeface="Times New Roman" pitchFamily="18" charset="0"/>
              </a:rPr>
              <a:t>Lago de Fuego</a:t>
            </a:r>
            <a:r>
              <a:rPr lang="es-ES" sz="4000" dirty="0">
                <a:solidFill>
                  <a:srgbClr val="FFFF00"/>
                </a:solidFill>
                <a:latin typeface="Times New Roman" pitchFamily="18" charset="0"/>
                <a:ea typeface="Times New Roman" pitchFamily="18" charset="0"/>
                <a:cs typeface="Times New Roman" pitchFamily="18" charset="0"/>
              </a:rPr>
              <a:t>” </a:t>
            </a:r>
            <a:r>
              <a:rPr lang="es-ES" sz="4000" dirty="0">
                <a:latin typeface="Times New Roman" pitchFamily="18" charset="0"/>
                <a:ea typeface="Times New Roman" pitchFamily="18" charset="0"/>
                <a:cs typeface="Times New Roman" pitchFamily="18" charset="0"/>
              </a:rPr>
              <a:t>para toda la eternidad.</a:t>
            </a:r>
          </a:p>
        </p:txBody>
      </p:sp>
      <p:sp>
        <p:nvSpPr>
          <p:cNvPr id="3" name="CuadroTexto 2">
            <a:extLst>
              <a:ext uri="{FF2B5EF4-FFF2-40B4-BE49-F238E27FC236}">
                <a16:creationId xmlns:a16="http://schemas.microsoft.com/office/drawing/2014/main" id="{FE590C71-C547-00BE-0CD9-AF7716DC3D28}"/>
              </a:ext>
            </a:extLst>
          </p:cNvPr>
          <p:cNvSpPr txBox="1"/>
          <p:nvPr/>
        </p:nvSpPr>
        <p:spPr>
          <a:xfrm>
            <a:off x="1156893" y="1391856"/>
            <a:ext cx="3795387"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arrepentimiento</a:t>
            </a:r>
            <a:endParaRPr lang="es-PA" sz="4000"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66FFA990-F14C-714D-9E29-8FBF08C2407B}"/>
              </a:ext>
            </a:extLst>
          </p:cNvPr>
          <p:cNvSpPr txBox="1"/>
          <p:nvPr/>
        </p:nvSpPr>
        <p:spPr>
          <a:xfrm>
            <a:off x="6558899" y="1409954"/>
            <a:ext cx="2467535"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salvación</a:t>
            </a:r>
            <a:endParaRPr lang="es-PA" sz="4000" b="1"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FBDC2A6C-6A70-63F3-4458-A55B79F7D0B0}"/>
              </a:ext>
            </a:extLst>
          </p:cNvPr>
          <p:cNvSpPr txBox="1"/>
          <p:nvPr/>
        </p:nvSpPr>
        <p:spPr>
          <a:xfrm>
            <a:off x="3033144" y="2614009"/>
            <a:ext cx="1787049"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muerte</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6265111"/>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0154" y="145260"/>
            <a:ext cx="11123535" cy="6309420"/>
          </a:xfrm>
          <a:prstGeom prst="rect">
            <a:avLst/>
          </a:prstGeom>
        </p:spPr>
        <p:txBody>
          <a:bodyPr wrap="square">
            <a:spAutoFit/>
          </a:bodyPr>
          <a:lstStyle/>
          <a:p>
            <a:pPr marL="573088" lvl="0" indent="-1146175" algn="just" defTabSz="457200">
              <a:defRPr/>
            </a:pPr>
            <a:r>
              <a:rPr lang="es-ES" sz="4400" b="1" dirty="0">
                <a:latin typeface="Times New Roman" pitchFamily="18" charset="0"/>
                <a:ea typeface="Times New Roman" pitchFamily="18" charset="0"/>
                <a:cs typeface="Times New Roman" pitchFamily="18" charset="0"/>
              </a:rPr>
              <a:t>4.	Creer de todo corazón</a:t>
            </a:r>
          </a:p>
          <a:p>
            <a:pPr marL="573088" lvl="0" indent="-1146175" algn="just" defTabSz="457200">
              <a:defRPr/>
            </a:pPr>
            <a:r>
              <a:rPr lang="es-ES" sz="4000" dirty="0">
                <a:latin typeface="Times New Roman" pitchFamily="18" charset="0"/>
                <a:ea typeface="Times New Roman" pitchFamily="18" charset="0"/>
                <a:cs typeface="Times New Roman" pitchFamily="18" charset="0"/>
              </a:rPr>
              <a:t>	La palabra </a:t>
            </a:r>
            <a:r>
              <a:rPr lang="es-ES" sz="4000" dirty="0">
                <a:solidFill>
                  <a:srgbClr val="FFFF00"/>
                </a:solidFill>
                <a:latin typeface="Times New Roman" pitchFamily="18" charset="0"/>
                <a:ea typeface="Times New Roman" pitchFamily="18" charset="0"/>
                <a:cs typeface="Times New Roman" pitchFamily="18" charset="0"/>
              </a:rPr>
              <a:t>“creer” </a:t>
            </a:r>
            <a:r>
              <a:rPr lang="es-ES" sz="4000" dirty="0">
                <a:latin typeface="Times New Roman" pitchFamily="18" charset="0"/>
                <a:ea typeface="Times New Roman" pitchFamily="18" charset="0"/>
                <a:cs typeface="Times New Roman" pitchFamily="18" charset="0"/>
              </a:rPr>
              <a:t>se usa a menudo en nuestro vocabulario cotidiano de varias diferentes maneras. Primero, podemos tener una creencia histórica acerca de cosas que sucedieron en el pasado. El uso bíblico de la palabra </a:t>
            </a:r>
            <a:r>
              <a:rPr lang="es-ES" sz="4000" dirty="0">
                <a:solidFill>
                  <a:srgbClr val="FFFF00"/>
                </a:solidFill>
                <a:latin typeface="Times New Roman" pitchFamily="18" charset="0"/>
                <a:ea typeface="Times New Roman" pitchFamily="18" charset="0"/>
                <a:cs typeface="Times New Roman" pitchFamily="18" charset="0"/>
              </a:rPr>
              <a:t>“creer” </a:t>
            </a:r>
            <a:r>
              <a:rPr lang="es-ES" sz="4000" dirty="0">
                <a:latin typeface="Times New Roman" pitchFamily="18" charset="0"/>
                <a:ea typeface="Times New Roman" pitchFamily="18" charset="0"/>
                <a:cs typeface="Times New Roman" pitchFamily="18" charset="0"/>
              </a:rPr>
              <a:t>tiene un significado mayor que un simple reconocimiento de hechos o verdades. El problema de muchos es que sólo creen hechos históricos acerca de la Biblia y el Señor Jesucristo.</a:t>
            </a:r>
          </a:p>
        </p:txBody>
      </p:sp>
    </p:spTree>
    <p:extLst>
      <p:ext uri="{BB962C8B-B14F-4D97-AF65-F5344CB8AC3E}">
        <p14:creationId xmlns:p14="http://schemas.microsoft.com/office/powerpoint/2010/main" val="1318214083"/>
      </p:ext>
    </p:extLst>
  </p:cSld>
  <p:clrMapOvr>
    <a:masterClrMapping/>
  </p:clrMapOvr>
  <p:transition spd="slow">
    <p:strips dir="ru"/>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2671" y="223633"/>
            <a:ext cx="10569389" cy="6247864"/>
          </a:xfrm>
          <a:prstGeom prst="rect">
            <a:avLst/>
          </a:prstGeom>
        </p:spPr>
        <p:txBody>
          <a:bodyPr wrap="square">
            <a:spAutoFit/>
          </a:bodyPr>
          <a:lstStyle/>
          <a:p>
            <a:pPr lvl="0" indent="-573088" algn="just" defTabSz="457200">
              <a:defRPr/>
            </a:pPr>
            <a:r>
              <a:rPr lang="es-ES" sz="4000" dirty="0">
                <a:latin typeface="Times New Roman" pitchFamily="18" charset="0"/>
                <a:ea typeface="Times New Roman" pitchFamily="18" charset="0"/>
                <a:cs typeface="Times New Roman" pitchFamily="18" charset="0"/>
              </a:rPr>
              <a:t>Segundo, usamos, a menudo, la palabra </a:t>
            </a:r>
            <a:r>
              <a:rPr lang="es-ES" sz="4000" dirty="0">
                <a:solidFill>
                  <a:srgbClr val="FFFF00"/>
                </a:solidFill>
                <a:latin typeface="Times New Roman" pitchFamily="18" charset="0"/>
                <a:ea typeface="Times New Roman" pitchFamily="18" charset="0"/>
                <a:cs typeface="Times New Roman" pitchFamily="18" charset="0"/>
              </a:rPr>
              <a:t>“</a:t>
            </a:r>
            <a:r>
              <a:rPr lang="es-ES" sz="4000" i="1" dirty="0">
                <a:solidFill>
                  <a:srgbClr val="FFFF00"/>
                </a:solidFill>
                <a:latin typeface="Times New Roman" pitchFamily="18" charset="0"/>
                <a:ea typeface="Times New Roman" pitchFamily="18" charset="0"/>
                <a:cs typeface="Times New Roman" pitchFamily="18" charset="0"/>
              </a:rPr>
              <a:t>creer</a:t>
            </a:r>
            <a:r>
              <a:rPr lang="es-ES" sz="4000" dirty="0">
                <a:solidFill>
                  <a:srgbClr val="FFFF00"/>
                </a:solidFill>
                <a:latin typeface="Times New Roman" pitchFamily="18" charset="0"/>
                <a:ea typeface="Times New Roman" pitchFamily="18" charset="0"/>
                <a:cs typeface="Times New Roman" pitchFamily="18" charset="0"/>
              </a:rPr>
              <a:t>” </a:t>
            </a:r>
            <a:r>
              <a:rPr lang="es-ES" sz="4000" dirty="0">
                <a:latin typeface="Times New Roman" pitchFamily="18" charset="0"/>
                <a:ea typeface="Times New Roman" pitchFamily="18" charset="0"/>
                <a:cs typeface="Times New Roman" pitchFamily="18" charset="0"/>
              </a:rPr>
              <a:t>en referencia a una situación dudosa. Por ejemplo, podríamos expresar la duda acerca de si pensamos o creemos que podría llover hoy, etc. Desgraciadamente, muchos tratan las verdades bíblicas básicas con una creencia incierta. Realmente están dudando la Palabra de Dios.</a:t>
            </a:r>
          </a:p>
          <a:p>
            <a:pPr lvl="0" indent="-573088" algn="just" defTabSz="457200">
              <a:defRPr/>
            </a:pPr>
            <a:r>
              <a:rPr lang="es-ES" sz="4000" dirty="0">
                <a:latin typeface="Times New Roman" pitchFamily="18" charset="0"/>
                <a:ea typeface="Times New Roman" pitchFamily="18" charset="0"/>
                <a:cs typeface="Times New Roman" pitchFamily="18" charset="0"/>
              </a:rPr>
              <a:t>El tercer uso de la palabra </a:t>
            </a:r>
            <a:r>
              <a:rPr lang="es-ES" sz="4000" i="1" dirty="0">
                <a:solidFill>
                  <a:srgbClr val="FFFF00"/>
                </a:solidFill>
                <a:latin typeface="Times New Roman" pitchFamily="18" charset="0"/>
                <a:ea typeface="Times New Roman" pitchFamily="18" charset="0"/>
                <a:cs typeface="Times New Roman" pitchFamily="18" charset="0"/>
              </a:rPr>
              <a:t>“creer,”</a:t>
            </a:r>
            <a:r>
              <a:rPr lang="es-ES" sz="4000" dirty="0">
                <a:solidFill>
                  <a:srgbClr val="FFFF00"/>
                </a:solidFill>
                <a:latin typeface="Times New Roman" pitchFamily="18" charset="0"/>
                <a:ea typeface="Times New Roman" pitchFamily="18" charset="0"/>
                <a:cs typeface="Times New Roman" pitchFamily="18" charset="0"/>
              </a:rPr>
              <a:t> </a:t>
            </a:r>
            <a:r>
              <a:rPr lang="es-ES" sz="4000" dirty="0">
                <a:latin typeface="Times New Roman" pitchFamily="18" charset="0"/>
                <a:ea typeface="Times New Roman" pitchFamily="18" charset="0"/>
                <a:cs typeface="Times New Roman" pitchFamily="18" charset="0"/>
              </a:rPr>
              <a:t>que se encuentra en la Biblia, denota una confianza positiva y completa. </a:t>
            </a:r>
          </a:p>
        </p:txBody>
      </p:sp>
    </p:spTree>
    <p:extLst>
      <p:ext uri="{BB962C8B-B14F-4D97-AF65-F5344CB8AC3E}">
        <p14:creationId xmlns:p14="http://schemas.microsoft.com/office/powerpoint/2010/main" val="2736602491"/>
      </p:ext>
    </p:extLst>
  </p:cSld>
  <p:clrMapOvr>
    <a:masterClrMapping/>
  </p:clrMapOvr>
  <p:transition spd="slow">
    <p:strips dir="ru"/>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2671" y="288950"/>
            <a:ext cx="10569389" cy="6247864"/>
          </a:xfrm>
          <a:prstGeom prst="rect">
            <a:avLst/>
          </a:prstGeom>
        </p:spPr>
        <p:txBody>
          <a:bodyPr wrap="square">
            <a:spAutoFit/>
          </a:bodyPr>
          <a:lstStyle/>
          <a:p>
            <a:pPr lvl="0" indent="-573088" algn="just" defTabSz="457200">
              <a:defRPr/>
            </a:pPr>
            <a:r>
              <a:rPr lang="es-ES" sz="4000" dirty="0">
                <a:latin typeface="Times New Roman" pitchFamily="18" charset="0"/>
                <a:ea typeface="Times New Roman" pitchFamily="18" charset="0"/>
                <a:cs typeface="Times New Roman" pitchFamily="18" charset="0"/>
              </a:rPr>
              <a:t>En griego, el idioma en el que el Nuevo Testamento fue escrito, vemos que la palabra “creer” es el acto de depositar nuestra confianza completamente en algo o alguien. Debemos depositar nuestra confianza completamente en lo que Dios dice en Su Palabra. </a:t>
            </a:r>
            <a:r>
              <a:rPr lang="es-ES" sz="4000" dirty="0" smtClean="0">
                <a:latin typeface="Times New Roman" pitchFamily="18" charset="0"/>
                <a:ea typeface="Times New Roman" pitchFamily="18" charset="0"/>
                <a:cs typeface="Times New Roman" pitchFamily="18" charset="0"/>
              </a:rPr>
              <a:t>1ª </a:t>
            </a:r>
            <a:r>
              <a:rPr lang="es-ES" sz="4000" dirty="0">
                <a:latin typeface="Times New Roman" pitchFamily="18" charset="0"/>
                <a:ea typeface="Times New Roman" pitchFamily="18" charset="0"/>
                <a:cs typeface="Times New Roman" pitchFamily="18" charset="0"/>
              </a:rPr>
              <a:t>de Juan 5:10 dice: </a:t>
            </a:r>
            <a:r>
              <a:rPr lang="es-ES" sz="4000" i="1" dirty="0">
                <a:solidFill>
                  <a:srgbClr val="FFFF00"/>
                </a:solidFill>
                <a:latin typeface="Times New Roman" pitchFamily="18" charset="0"/>
                <a:ea typeface="Times New Roman" pitchFamily="18" charset="0"/>
                <a:cs typeface="Times New Roman" pitchFamily="18" charset="0"/>
              </a:rPr>
              <a:t>El que cree en el Hijo de Dios, tiene el testimonio en sí mismo; el que ____ cree a Dios, le ha hecho mentiroso, porque ____ ha creído en el testimonio que Dios ha dado acerca de Su Hijo. </a:t>
            </a:r>
          </a:p>
        </p:txBody>
      </p:sp>
      <p:sp>
        <p:nvSpPr>
          <p:cNvPr id="4" name="CuadroTexto 3">
            <a:extLst>
              <a:ext uri="{FF2B5EF4-FFF2-40B4-BE49-F238E27FC236}">
                <a16:creationId xmlns:a16="http://schemas.microsoft.com/office/drawing/2014/main" id="{B25A74F9-F002-86B4-13CA-EFFC2298E465}"/>
              </a:ext>
            </a:extLst>
          </p:cNvPr>
          <p:cNvSpPr txBox="1"/>
          <p:nvPr/>
        </p:nvSpPr>
        <p:spPr>
          <a:xfrm>
            <a:off x="5342965" y="4546540"/>
            <a:ext cx="914400" cy="707886"/>
          </a:xfrm>
          <a:prstGeom prst="rect">
            <a:avLst/>
          </a:prstGeom>
          <a:noFill/>
        </p:spPr>
        <p:txBody>
          <a:bodyPr wrap="square" rtlCol="0">
            <a:spAutoFit/>
          </a:bodyPr>
          <a:lstStyle/>
          <a:p>
            <a:r>
              <a:rPr lang="es-ES" sz="4000" b="1" i="1" dirty="0">
                <a:solidFill>
                  <a:srgbClr val="FFFF00"/>
                </a:solidFill>
                <a:latin typeface="Times New Roman" panose="02020603050405020304" pitchFamily="18" charset="0"/>
                <a:cs typeface="Times New Roman" panose="02020603050405020304" pitchFamily="18" charset="0"/>
              </a:rPr>
              <a:t>no</a:t>
            </a:r>
            <a:endParaRPr lang="es-PA" sz="4000" b="1" i="1" dirty="0">
              <a:solidFill>
                <a:srgbClr val="FFFF00"/>
              </a:solidFill>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2FCCE540-90A0-4823-C8A9-78EBF443F641}"/>
              </a:ext>
            </a:extLst>
          </p:cNvPr>
          <p:cNvSpPr txBox="1"/>
          <p:nvPr/>
        </p:nvSpPr>
        <p:spPr>
          <a:xfrm>
            <a:off x="5150416" y="5150155"/>
            <a:ext cx="914400" cy="707886"/>
          </a:xfrm>
          <a:prstGeom prst="rect">
            <a:avLst/>
          </a:prstGeom>
          <a:noFill/>
        </p:spPr>
        <p:txBody>
          <a:bodyPr wrap="square" rtlCol="0">
            <a:spAutoFit/>
          </a:bodyPr>
          <a:lstStyle/>
          <a:p>
            <a:r>
              <a:rPr lang="es-ES" sz="4000" b="1" i="1" dirty="0">
                <a:solidFill>
                  <a:srgbClr val="FFFF00"/>
                </a:solidFill>
                <a:latin typeface="Times New Roman" panose="02020603050405020304" pitchFamily="18" charset="0"/>
                <a:cs typeface="Times New Roman" panose="02020603050405020304" pitchFamily="18" charset="0"/>
              </a:rPr>
              <a:t>no</a:t>
            </a:r>
            <a:endParaRPr lang="es-PA" sz="4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8178620"/>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2671" y="889843"/>
            <a:ext cx="10569389" cy="5016758"/>
          </a:xfrm>
          <a:prstGeom prst="rect">
            <a:avLst/>
          </a:prstGeom>
        </p:spPr>
        <p:txBody>
          <a:bodyPr wrap="square">
            <a:spAutoFit/>
          </a:bodyPr>
          <a:lstStyle/>
          <a:p>
            <a:pPr lvl="0" indent="-573088" algn="just" defTabSz="457200">
              <a:defRPr/>
            </a:pPr>
            <a:r>
              <a:rPr lang="es-ES" sz="4000" dirty="0">
                <a:latin typeface="Times New Roman" pitchFamily="18" charset="0"/>
                <a:ea typeface="Times New Roman" pitchFamily="18" charset="0"/>
                <a:cs typeface="Times New Roman" pitchFamily="18" charset="0"/>
              </a:rPr>
              <a:t>Aquellos que no creen en la Palabra de Dios realmente están declarando que Dios es mentiroso.</a:t>
            </a:r>
          </a:p>
          <a:p>
            <a:pPr lvl="0" indent="-573088" algn="just" defTabSz="457200">
              <a:defRPr/>
            </a:pPr>
            <a:r>
              <a:rPr lang="es-ES" sz="4000" dirty="0">
                <a:latin typeface="Times New Roman" pitchFamily="18" charset="0"/>
                <a:ea typeface="Times New Roman" pitchFamily="18" charset="0"/>
                <a:cs typeface="Times New Roman" pitchFamily="18" charset="0"/>
              </a:rPr>
              <a:t>Preste atención cuidadosa a lo que en </a:t>
            </a:r>
            <a:r>
              <a:rPr lang="es-ES" sz="4000" i="1" dirty="0">
                <a:solidFill>
                  <a:srgbClr val="FFFF00"/>
                </a:solidFill>
                <a:latin typeface="Times New Roman" pitchFamily="18" charset="0"/>
                <a:ea typeface="Times New Roman" pitchFamily="18" charset="0"/>
                <a:cs typeface="Times New Roman" pitchFamily="18" charset="0"/>
              </a:rPr>
              <a:t>Juan 3:18 </a:t>
            </a:r>
            <a:r>
              <a:rPr lang="es-ES" sz="4000" dirty="0">
                <a:latin typeface="Times New Roman" pitchFamily="18" charset="0"/>
                <a:ea typeface="Times New Roman" pitchFamily="18" charset="0"/>
                <a:cs typeface="Times New Roman" pitchFamily="18" charset="0"/>
              </a:rPr>
              <a:t>dijo Jesús: </a:t>
            </a:r>
            <a:r>
              <a:rPr lang="es-ES" sz="4000" i="1" dirty="0">
                <a:solidFill>
                  <a:srgbClr val="FFFF00"/>
                </a:solidFill>
                <a:latin typeface="Times New Roman" pitchFamily="18" charset="0"/>
                <a:ea typeface="Times New Roman" pitchFamily="18" charset="0"/>
                <a:cs typeface="Times New Roman" pitchFamily="18" charset="0"/>
              </a:rPr>
              <a:t>El que en él cree, ____ es condenado; pero el que _____ cree, ya ha sido condenado, porque ____ ha creído en el nombre del unigénito Hijo de Dios. </a:t>
            </a:r>
            <a:r>
              <a:rPr lang="es-ES" sz="4000" dirty="0">
                <a:latin typeface="Times New Roman" pitchFamily="18" charset="0"/>
                <a:ea typeface="Times New Roman" pitchFamily="18" charset="0"/>
                <a:cs typeface="Times New Roman" pitchFamily="18" charset="0"/>
              </a:rPr>
              <a:t>¿Ha depositado su confianza en lo que la Palabra de Dios dice? ______</a:t>
            </a:r>
            <a:endParaRPr lang="es-ES" sz="4000" i="1" dirty="0">
              <a:solidFill>
                <a:srgbClr val="FFFF00"/>
              </a:solidFill>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640BE246-DAC6-4F1D-E4A8-5248FFAC82AF}"/>
              </a:ext>
            </a:extLst>
          </p:cNvPr>
          <p:cNvSpPr txBox="1"/>
          <p:nvPr/>
        </p:nvSpPr>
        <p:spPr>
          <a:xfrm>
            <a:off x="7330261" y="2751891"/>
            <a:ext cx="91440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no</a:t>
            </a:r>
            <a:endParaRPr lang="es-PA" sz="4000" b="1"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F4B05AF5-5E04-1175-7747-337E85EF83CE}"/>
              </a:ext>
            </a:extLst>
          </p:cNvPr>
          <p:cNvSpPr txBox="1"/>
          <p:nvPr/>
        </p:nvSpPr>
        <p:spPr>
          <a:xfrm>
            <a:off x="4032862" y="3294787"/>
            <a:ext cx="91440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no</a:t>
            </a:r>
            <a:endParaRPr lang="es-PA" sz="4000" b="1"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94A02E9A-B180-978A-AC69-93C08748FBE7}"/>
              </a:ext>
            </a:extLst>
          </p:cNvPr>
          <p:cNvSpPr txBox="1"/>
          <p:nvPr/>
        </p:nvSpPr>
        <p:spPr>
          <a:xfrm>
            <a:off x="2931413" y="3950421"/>
            <a:ext cx="935194"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no</a:t>
            </a:r>
            <a:endParaRPr lang="es-PA" sz="4000" b="1" i="1"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46D5994A-671B-862F-5F58-0C765ECAAF7C}"/>
              </a:ext>
            </a:extLst>
          </p:cNvPr>
          <p:cNvSpPr txBox="1"/>
          <p:nvPr/>
        </p:nvSpPr>
        <p:spPr>
          <a:xfrm>
            <a:off x="7196911" y="5176760"/>
            <a:ext cx="1181099" cy="707886"/>
          </a:xfrm>
          <a:prstGeom prst="rect">
            <a:avLst/>
          </a:prstGeom>
          <a:noFill/>
        </p:spPr>
        <p:txBody>
          <a:bodyPr wrap="square" rtlCol="0">
            <a:spAutoFit/>
          </a:bodyPr>
          <a:lstStyle/>
          <a:p>
            <a:r>
              <a:rPr lang="es-ES" sz="4000" dirty="0" smtClean="0">
                <a:solidFill>
                  <a:srgbClr val="FFFF00"/>
                </a:solidFill>
                <a:latin typeface="Times New Roman" panose="02020603050405020304" pitchFamily="18" charset="0"/>
                <a:cs typeface="Times New Roman" panose="02020603050405020304" pitchFamily="18" charset="0"/>
              </a:rPr>
              <a:t>???</a:t>
            </a:r>
            <a:endParaRPr lang="es-PA" sz="40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3229780"/>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 calcmode="lin" valueType="num">
                                      <p:cBhvr additive="base">
                                        <p:cTn id="2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98863"/>
            <a:ext cx="11010581" cy="5632311"/>
          </a:xfrm>
          <a:prstGeom prst="rect">
            <a:avLst/>
          </a:prstGeom>
        </p:spPr>
        <p:txBody>
          <a:bodyPr wrap="square">
            <a:spAutoFit/>
          </a:bodyPr>
          <a:lstStyle/>
          <a:p>
            <a:pPr lvl="0" indent="-573088" algn="just" defTabSz="457200">
              <a:defRPr/>
            </a:pPr>
            <a:r>
              <a:rPr lang="es-ES" sz="4000" dirty="0">
                <a:latin typeface="Times New Roman" pitchFamily="18" charset="0"/>
                <a:ea typeface="Times New Roman" pitchFamily="18" charset="0"/>
                <a:cs typeface="Times New Roman" pitchFamily="18" charset="0"/>
              </a:rPr>
              <a:t>Es muy importante creer de todo corazón (la parte más profunda de su ser) que Jesucristo derramó Su sangre y murió en la cruz recibiendo el castigo por nuestros pecados y después de tres días resucitó físicamente para salvamos. Además de tener un verdadero arrepentimiento, el Apóstol Pablo en Romanos 10:9-10 nos declara: </a:t>
            </a:r>
            <a:r>
              <a:rPr lang="es-ES" sz="4000" i="1" dirty="0">
                <a:solidFill>
                  <a:srgbClr val="FFFF00"/>
                </a:solidFill>
                <a:latin typeface="Times New Roman" pitchFamily="18" charset="0"/>
                <a:ea typeface="Times New Roman" pitchFamily="18" charset="0"/>
                <a:cs typeface="Times New Roman" pitchFamily="18" charset="0"/>
              </a:rPr>
              <a:t>que si confesares con tu boca que Jesús es el Señor, y creyeres en tu corazón que Dios le l</a:t>
            </a:r>
            <a:r>
              <a:rPr lang="es-ES" sz="3600" i="1" dirty="0">
                <a:solidFill>
                  <a:srgbClr val="FFFF00"/>
                </a:solidFill>
                <a:latin typeface="Times New Roman" pitchFamily="18" charset="0"/>
                <a:ea typeface="Times New Roman" pitchFamily="18" charset="0"/>
                <a:cs typeface="Times New Roman" pitchFamily="18" charset="0"/>
              </a:rPr>
              <a:t>evantó de los muertos, serás salvo. </a:t>
            </a:r>
          </a:p>
        </p:txBody>
      </p:sp>
    </p:spTree>
    <p:extLst>
      <p:ext uri="{BB962C8B-B14F-4D97-AF65-F5344CB8AC3E}">
        <p14:creationId xmlns:p14="http://schemas.microsoft.com/office/powerpoint/2010/main" val="2980155481"/>
      </p:ext>
    </p:extLst>
  </p:cSld>
  <p:clrMapOvr>
    <a:masterClrMapping/>
  </p:clrMapOvr>
  <p:transition spd="slow">
    <p:strips dir="ru"/>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2671" y="459537"/>
            <a:ext cx="10569389" cy="3785652"/>
          </a:xfrm>
          <a:prstGeom prst="rect">
            <a:avLst/>
          </a:prstGeom>
        </p:spPr>
        <p:txBody>
          <a:bodyPr wrap="square">
            <a:spAutoFit/>
          </a:bodyPr>
          <a:lstStyle/>
          <a:p>
            <a:pPr lvl="0" indent="-573088" algn="just" defTabSz="457200">
              <a:defRPr/>
            </a:pPr>
            <a:r>
              <a:rPr lang="es-ES" sz="4000" i="1" dirty="0">
                <a:solidFill>
                  <a:srgbClr val="FFFF00"/>
                </a:solidFill>
                <a:latin typeface="Times New Roman" pitchFamily="18" charset="0"/>
                <a:ea typeface="Times New Roman" pitchFamily="18" charset="0"/>
                <a:cs typeface="Times New Roman" pitchFamily="18" charset="0"/>
              </a:rPr>
              <a:t>Porque con el corazón se cree para justicia, pero con la boca se confiesa para salvación. </a:t>
            </a:r>
            <a:r>
              <a:rPr lang="es-ES" sz="4000" dirty="0">
                <a:latin typeface="Times New Roman" pitchFamily="18" charset="0"/>
                <a:ea typeface="Times New Roman" pitchFamily="18" charset="0"/>
                <a:cs typeface="Times New Roman" pitchFamily="18" charset="0"/>
              </a:rPr>
              <a:t>Esto no es sólo un conocimiento intelectual, sino un acto de confiar totalmente en Jesucristo como su Salvador personal y entregarse a El. Cristo tomó sobre sí mismo el castigo que nosotros merecemos. </a:t>
            </a:r>
            <a:endParaRPr lang="es-ES" sz="4000" i="1" dirty="0">
              <a:solidFill>
                <a:srgbClr val="FFFF00"/>
              </a:solidFill>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2381357374"/>
      </p:ext>
    </p:extLst>
  </p:cSld>
  <p:clrMapOvr>
    <a:masterClrMapping/>
  </p:clrMapOvr>
  <p:transition spd="slow">
    <p:strips dir="ru"/>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2671" y="459537"/>
            <a:ext cx="10569389" cy="4339650"/>
          </a:xfrm>
          <a:prstGeom prst="rect">
            <a:avLst/>
          </a:prstGeom>
        </p:spPr>
        <p:txBody>
          <a:bodyPr wrap="square">
            <a:spAutoFit/>
          </a:bodyPr>
          <a:lstStyle/>
          <a:p>
            <a:pPr lvl="0" indent="-573088" algn="just" defTabSz="457200">
              <a:defRPr/>
            </a:pPr>
            <a:r>
              <a:rPr lang="es-ES" sz="4000" dirty="0" smtClean="0">
                <a:latin typeface="Times New Roman" pitchFamily="18" charset="0"/>
                <a:ea typeface="Times New Roman" pitchFamily="18" charset="0"/>
                <a:cs typeface="Times New Roman" pitchFamily="18" charset="0"/>
              </a:rPr>
              <a:t>Él </a:t>
            </a:r>
            <a:r>
              <a:rPr lang="es-ES" sz="4000" dirty="0">
                <a:latin typeface="Times New Roman" pitchFamily="18" charset="0"/>
                <a:ea typeface="Times New Roman" pitchFamily="18" charset="0"/>
                <a:cs typeface="Times New Roman" pitchFamily="18" charset="0"/>
              </a:rPr>
              <a:t>es nuestro sustituto. Esto nos permite entrar en una verdadera comunión con Él y tener Su ayuda en nuestra vida cotidiana. Además de tomar nuestro lugar para libramos del castigo eterno, Él quiere perdonar todos nuestros pecados y damos una nueva vida.</a:t>
            </a:r>
          </a:p>
          <a:p>
            <a:pPr lvl="0" indent="-573088" algn="just" defTabSz="457200">
              <a:defRPr/>
            </a:pPr>
            <a:endParaRPr lang="es-ES" sz="3600" i="1" dirty="0">
              <a:solidFill>
                <a:srgbClr val="FFFF00"/>
              </a:solidFill>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2368878840"/>
      </p:ext>
    </p:extLst>
  </p:cSld>
  <p:clrMapOvr>
    <a:masterClrMapping/>
  </p:clrMapOvr>
  <p:transition spd="slow">
    <p:strips dir="ru"/>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1074" y="197511"/>
            <a:ext cx="11325497" cy="5693866"/>
          </a:xfrm>
          <a:prstGeom prst="rect">
            <a:avLst/>
          </a:prstGeom>
        </p:spPr>
        <p:txBody>
          <a:bodyPr wrap="square">
            <a:spAutoFit/>
          </a:bodyPr>
          <a:lstStyle/>
          <a:p>
            <a:pPr marL="633413" lvl="0" indent="-1206500" algn="just" defTabSz="457200">
              <a:defRPr/>
            </a:pPr>
            <a:r>
              <a:rPr lang="es-ES" sz="4000" b="1" dirty="0">
                <a:latin typeface="Times New Roman" pitchFamily="18" charset="0"/>
                <a:ea typeface="Times New Roman" pitchFamily="18" charset="0"/>
                <a:cs typeface="Times New Roman" pitchFamily="18" charset="0"/>
              </a:rPr>
              <a:t>5.</a:t>
            </a:r>
            <a:r>
              <a:rPr lang="es-ES" sz="4000" dirty="0">
                <a:latin typeface="Times New Roman" pitchFamily="18" charset="0"/>
                <a:ea typeface="Times New Roman" pitchFamily="18" charset="0"/>
                <a:cs typeface="Times New Roman" pitchFamily="18" charset="0"/>
              </a:rPr>
              <a:t>	</a:t>
            </a:r>
            <a:r>
              <a:rPr lang="es-ES" sz="4400" b="1" dirty="0">
                <a:latin typeface="Times New Roman" pitchFamily="18" charset="0"/>
                <a:ea typeface="Times New Roman" pitchFamily="18" charset="0"/>
                <a:cs typeface="Times New Roman" pitchFamily="18" charset="0"/>
              </a:rPr>
              <a:t>Pedir a Dios perdón por sus pecados</a:t>
            </a:r>
          </a:p>
          <a:p>
            <a:pPr marL="633413" lvl="0" indent="-1206500" algn="just" defTabSz="457200">
              <a:defRPr/>
            </a:pPr>
            <a:r>
              <a:rPr lang="es-ES" sz="4000" dirty="0">
                <a:latin typeface="Times New Roman" pitchFamily="18" charset="0"/>
                <a:ea typeface="Times New Roman" pitchFamily="18" charset="0"/>
                <a:cs typeface="Times New Roman" pitchFamily="18" charset="0"/>
              </a:rPr>
              <a:t>	Con toda sinceridad tenemos que pedirle a Dios en oración perdón por nuestros pecados por medio de Jesucristo. En Lucas 18:13 leemos acerca de un publicano que estaba orando en el templo, que estaba </a:t>
            </a:r>
            <a:r>
              <a:rPr lang="es-ES" sz="4000" dirty="0" smtClean="0">
                <a:latin typeface="Times New Roman" pitchFamily="18" charset="0"/>
                <a:ea typeface="Times New Roman" pitchFamily="18" charset="0"/>
                <a:cs typeface="Times New Roman" pitchFamily="18" charset="0"/>
              </a:rPr>
              <a:t>profundamente </a:t>
            </a:r>
            <a:r>
              <a:rPr lang="es-ES" sz="4000" dirty="0">
                <a:latin typeface="Times New Roman" pitchFamily="18" charset="0"/>
                <a:ea typeface="Times New Roman" pitchFamily="18" charset="0"/>
                <a:cs typeface="Times New Roman" pitchFamily="18" charset="0"/>
              </a:rPr>
              <a:t>arrepentimiento por su pecado: </a:t>
            </a:r>
            <a:r>
              <a:rPr lang="es-ES" sz="4000" i="1" dirty="0">
                <a:solidFill>
                  <a:srgbClr val="FFFF00"/>
                </a:solidFill>
                <a:latin typeface="Times New Roman" pitchFamily="18" charset="0"/>
                <a:ea typeface="Times New Roman" pitchFamily="18" charset="0"/>
                <a:cs typeface="Times New Roman" pitchFamily="18" charset="0"/>
              </a:rPr>
              <a:t>Mas el publicano, estando lejos, no quería ni aun alzar los ojos al cielo, sino que se golpeaba el pecho, diciendo: Dios, sé propicio a mí, pecador. </a:t>
            </a:r>
          </a:p>
        </p:txBody>
      </p:sp>
    </p:spTree>
    <p:extLst>
      <p:ext uri="{BB962C8B-B14F-4D97-AF65-F5344CB8AC3E}">
        <p14:creationId xmlns:p14="http://schemas.microsoft.com/office/powerpoint/2010/main" val="779817635"/>
      </p:ext>
    </p:extLst>
  </p:cSld>
  <p:clrMapOvr>
    <a:masterClrMapping/>
  </p:clrMapOvr>
  <p:transition spd="slow">
    <p:strips dir="ru"/>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85179" y="97455"/>
            <a:ext cx="11115084" cy="6247864"/>
          </a:xfrm>
          <a:prstGeom prst="rect">
            <a:avLst/>
          </a:prstGeom>
        </p:spPr>
        <p:txBody>
          <a:bodyPr wrap="square">
            <a:spAutoFit/>
          </a:bodyPr>
          <a:lstStyle/>
          <a:p>
            <a:pPr lvl="0" indent="-573088" algn="just" defTabSz="457200">
              <a:defRPr/>
            </a:pPr>
            <a:r>
              <a:rPr lang="es-ES" sz="4000" dirty="0">
                <a:latin typeface="Times New Roman" pitchFamily="18" charset="0"/>
                <a:ea typeface="Times New Roman" pitchFamily="18" charset="0"/>
                <a:cs typeface="Times New Roman" pitchFamily="18" charset="0"/>
              </a:rPr>
              <a:t>Le pidió perdón a Dios con un corazón contrito (arrepentido) y Dios perdonó su pecado. Si le pide perdón con un corazón verdaderamente arrepentido, Dios le perdonará y le limpiará de todos sus pecados.</a:t>
            </a:r>
          </a:p>
          <a:p>
            <a:pPr lvl="0" indent="-573088" algn="just" defTabSz="457200">
              <a:defRPr/>
            </a:pPr>
            <a:r>
              <a:rPr lang="es-ES" sz="4000" dirty="0">
                <a:latin typeface="Times New Roman" pitchFamily="18" charset="0"/>
                <a:ea typeface="Times New Roman" pitchFamily="18" charset="0"/>
                <a:cs typeface="Times New Roman" pitchFamily="18" charset="0"/>
              </a:rPr>
              <a:t>¿Tiene un cambio en sus pensamientos y actitudes acerca de sí mismo y su vida? _____ ¿Reconoce su pecado por lo que es, malo y terrible? _____ ¿Tiene un verdadero cambio en su corazón hacia Dios y una tristeza genuina por los pecados que ha cometido? _____ Dios quiere limpiarle de todo pecado. </a:t>
            </a:r>
            <a:endParaRPr lang="es-ES" sz="4000" i="1" dirty="0">
              <a:solidFill>
                <a:srgbClr val="FFFF00"/>
              </a:solidFill>
              <a:latin typeface="Times New Roman" pitchFamily="18" charset="0"/>
              <a:ea typeface="Times New Roman" pitchFamily="18" charset="0"/>
              <a:cs typeface="Times New Roman" pitchFamily="18" charset="0"/>
            </a:endParaRPr>
          </a:p>
        </p:txBody>
      </p:sp>
      <p:sp>
        <p:nvSpPr>
          <p:cNvPr id="4" name="CuadroTexto 3">
            <a:extLst>
              <a:ext uri="{FF2B5EF4-FFF2-40B4-BE49-F238E27FC236}">
                <a16:creationId xmlns:a16="http://schemas.microsoft.com/office/drawing/2014/main" id="{8BB0C066-7FAA-6818-875E-6B6EA3D08A73}"/>
              </a:ext>
            </a:extLst>
          </p:cNvPr>
          <p:cNvSpPr txBox="1"/>
          <p:nvPr/>
        </p:nvSpPr>
        <p:spPr>
          <a:xfrm>
            <a:off x="7697673" y="3182198"/>
            <a:ext cx="1119756" cy="707886"/>
          </a:xfrm>
          <a:prstGeom prst="rect">
            <a:avLst/>
          </a:prstGeom>
          <a:noFill/>
        </p:spPr>
        <p:txBody>
          <a:bodyPr wrap="square" rtlCol="0">
            <a:spAutoFit/>
          </a:bodyPr>
          <a:lstStyle/>
          <a:p>
            <a:r>
              <a:rPr lang="es-ES" sz="4000" b="1" i="1" dirty="0" smtClean="0">
                <a:solidFill>
                  <a:srgbClr val="FFFF00"/>
                </a:solidFill>
                <a:latin typeface="Times New Roman" panose="02020603050405020304" pitchFamily="18" charset="0"/>
                <a:cs typeface="Times New Roman" panose="02020603050405020304" pitchFamily="18" charset="0"/>
              </a:rPr>
              <a:t>???</a:t>
            </a:r>
            <a:endParaRPr lang="es-PA" sz="4000" b="1" i="1" dirty="0">
              <a:solidFill>
                <a:srgbClr val="FFFF00"/>
              </a:solidFill>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CFC75027-7D64-4B8A-1A0C-A67E4A9EC696}"/>
              </a:ext>
            </a:extLst>
          </p:cNvPr>
          <p:cNvSpPr txBox="1"/>
          <p:nvPr/>
        </p:nvSpPr>
        <p:spPr>
          <a:xfrm>
            <a:off x="9157060" y="3790069"/>
            <a:ext cx="914400" cy="646331"/>
          </a:xfrm>
          <a:prstGeom prst="rect">
            <a:avLst/>
          </a:prstGeom>
          <a:noFill/>
        </p:spPr>
        <p:txBody>
          <a:bodyPr wrap="square" rtlCol="0">
            <a:spAutoFit/>
          </a:bodyPr>
          <a:lstStyle/>
          <a:p>
            <a:r>
              <a:rPr lang="es-ES" sz="3600" b="1" i="1" dirty="0" smtClean="0">
                <a:solidFill>
                  <a:srgbClr val="FFFF00"/>
                </a:solidFill>
                <a:latin typeface="Times New Roman" panose="02020603050405020304" pitchFamily="18" charset="0"/>
                <a:cs typeface="Times New Roman" panose="02020603050405020304" pitchFamily="18" charset="0"/>
              </a:rPr>
              <a:t>???</a:t>
            </a:r>
            <a:endParaRPr lang="es-PA" sz="3600" b="1" i="1" dirty="0">
              <a:solidFill>
                <a:srgbClr val="FFFF00"/>
              </a:solidFill>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B9FE6134-3BA8-857D-1AA5-82FC9A71AA60}"/>
              </a:ext>
            </a:extLst>
          </p:cNvPr>
          <p:cNvSpPr txBox="1"/>
          <p:nvPr/>
        </p:nvSpPr>
        <p:spPr>
          <a:xfrm>
            <a:off x="1192370" y="5616797"/>
            <a:ext cx="914400" cy="646331"/>
          </a:xfrm>
          <a:prstGeom prst="rect">
            <a:avLst/>
          </a:prstGeom>
          <a:noFill/>
        </p:spPr>
        <p:txBody>
          <a:bodyPr wrap="square" rtlCol="0">
            <a:spAutoFit/>
          </a:bodyPr>
          <a:lstStyle/>
          <a:p>
            <a:r>
              <a:rPr lang="es-ES" sz="3600" b="1" i="1" dirty="0" smtClean="0">
                <a:solidFill>
                  <a:srgbClr val="FFFF00"/>
                </a:solidFill>
                <a:latin typeface="Times New Roman" panose="02020603050405020304" pitchFamily="18" charset="0"/>
                <a:cs typeface="Times New Roman" panose="02020603050405020304" pitchFamily="18" charset="0"/>
              </a:rPr>
              <a:t>???</a:t>
            </a:r>
            <a:endParaRPr lang="es-PA" sz="36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1543082"/>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9246" y="1496626"/>
            <a:ext cx="10793507" cy="3785652"/>
          </a:xfrm>
          <a:prstGeom prst="rect">
            <a:avLst/>
          </a:prstGeom>
        </p:spPr>
        <p:txBody>
          <a:bodyPr wrap="square">
            <a:spAutoFit/>
          </a:bodyPr>
          <a:lstStyle/>
          <a:p>
            <a:pPr indent="-573088" algn="just" defTabSz="457200">
              <a:defRPr/>
            </a:pPr>
            <a:r>
              <a:rPr lang="es-ES" sz="4000" dirty="0">
                <a:latin typeface="Times New Roman" pitchFamily="18" charset="0"/>
                <a:ea typeface="Times New Roman" pitchFamily="18" charset="0"/>
                <a:cs typeface="Times New Roman" pitchFamily="18" charset="0"/>
              </a:rPr>
              <a:t>1ª de Juan 1:9-10 nos recuerda: </a:t>
            </a:r>
            <a:r>
              <a:rPr lang="es-ES" sz="4000" i="1" dirty="0">
                <a:solidFill>
                  <a:srgbClr val="FFFF00"/>
                </a:solidFill>
                <a:latin typeface="Times New Roman" pitchFamily="18" charset="0"/>
                <a:ea typeface="Times New Roman" pitchFamily="18" charset="0"/>
                <a:cs typeface="Times New Roman" pitchFamily="18" charset="0"/>
              </a:rPr>
              <a:t>Si confesamos </a:t>
            </a:r>
            <a:r>
              <a:rPr lang="es-ES" sz="4000" dirty="0">
                <a:latin typeface="Times New Roman" pitchFamily="18" charset="0"/>
                <a:ea typeface="Times New Roman" pitchFamily="18" charset="0"/>
                <a:cs typeface="Times New Roman" pitchFamily="18" charset="0"/>
              </a:rPr>
              <a:t>(a Jesucristo) </a:t>
            </a:r>
            <a:r>
              <a:rPr lang="es-ES" sz="4000" i="1" dirty="0">
                <a:solidFill>
                  <a:srgbClr val="FFFF00"/>
                </a:solidFill>
                <a:latin typeface="Times New Roman" pitchFamily="18" charset="0"/>
                <a:ea typeface="Times New Roman" pitchFamily="18" charset="0"/>
                <a:cs typeface="Times New Roman" pitchFamily="18" charset="0"/>
              </a:rPr>
              <a:t>nuestros pecados, El es fiel y justo para perdonar nuestros pecados, y limpiarnos de toda maldad. Si decimos que no hemos pecado, le hacemos a El mentiroso, y Su palabra no está en nosotros. </a:t>
            </a:r>
          </a:p>
        </p:txBody>
      </p:sp>
    </p:spTree>
    <p:extLst>
      <p:ext uri="{BB962C8B-B14F-4D97-AF65-F5344CB8AC3E}">
        <p14:creationId xmlns:p14="http://schemas.microsoft.com/office/powerpoint/2010/main" val="505836697"/>
      </p:ext>
    </p:extLst>
  </p:cSld>
  <p:clrMapOvr>
    <a:masterClrMapping/>
  </p:clrMapOvr>
  <p:transition spd="slow">
    <p:strips dir="ru"/>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9246" y="436793"/>
            <a:ext cx="10793507" cy="5632311"/>
          </a:xfrm>
          <a:prstGeom prst="rect">
            <a:avLst/>
          </a:prstGeom>
        </p:spPr>
        <p:txBody>
          <a:bodyPr wrap="square">
            <a:spAutoFit/>
          </a:bodyPr>
          <a:lstStyle/>
          <a:p>
            <a:pPr indent="-573088" algn="just" defTabSz="457200">
              <a:defRPr/>
            </a:pPr>
            <a:r>
              <a:rPr lang="es-ES" sz="4000" dirty="0">
                <a:latin typeface="Times New Roman" pitchFamily="18" charset="0"/>
                <a:ea typeface="Times New Roman" pitchFamily="18" charset="0"/>
                <a:cs typeface="Times New Roman" pitchFamily="18" charset="0"/>
              </a:rPr>
              <a:t>Si no quiere ser limpiado, o si ama su pecado y no quiere abandonarlo, ¿puede Dios hacer una obra en su vida contra su voluntad? ______ ¿Puede Dios salvarle cuando su amor se dirige hacia lo que Dios odia? ____ </a:t>
            </a:r>
          </a:p>
          <a:p>
            <a:pPr lvl="0" indent="-573088" algn="just" defTabSz="457200">
              <a:defRPr/>
            </a:pPr>
            <a:r>
              <a:rPr lang="es-ES" sz="4000" dirty="0">
                <a:latin typeface="Times New Roman" pitchFamily="18" charset="0"/>
                <a:ea typeface="Times New Roman" pitchFamily="18" charset="0"/>
                <a:cs typeface="Times New Roman" pitchFamily="18" charset="0"/>
              </a:rPr>
              <a:t>¿Ama lo que Dios odia y odia lo que Dios ama? </a:t>
            </a:r>
            <a:r>
              <a:rPr lang="es-ES" sz="4000" dirty="0" smtClean="0">
                <a:latin typeface="Times New Roman" pitchFamily="18" charset="0"/>
                <a:ea typeface="Times New Roman" pitchFamily="18" charset="0"/>
                <a:cs typeface="Times New Roman" pitchFamily="18" charset="0"/>
              </a:rPr>
              <a:t>_______</a:t>
            </a:r>
            <a:endParaRPr lang="es-ES" sz="4000" dirty="0">
              <a:latin typeface="Times New Roman" pitchFamily="18" charset="0"/>
              <a:ea typeface="Times New Roman" pitchFamily="18" charset="0"/>
              <a:cs typeface="Times New Roman" pitchFamily="18" charset="0"/>
            </a:endParaRPr>
          </a:p>
          <a:p>
            <a:pPr lvl="0" indent="-573088" algn="just" defTabSz="457200">
              <a:defRPr/>
            </a:pPr>
            <a:r>
              <a:rPr lang="es-ES" sz="4000" dirty="0">
                <a:latin typeface="Times New Roman" pitchFamily="18" charset="0"/>
                <a:ea typeface="Times New Roman" pitchFamily="18" charset="0"/>
                <a:cs typeface="Times New Roman" pitchFamily="18" charset="0"/>
              </a:rPr>
              <a:t>Si usted ama el pecado que Dios odia, ¿ignorará Dios su desprecio? _______</a:t>
            </a:r>
          </a:p>
        </p:txBody>
      </p:sp>
      <p:sp>
        <p:nvSpPr>
          <p:cNvPr id="3" name="CuadroTexto 4">
            <a:extLst>
              <a:ext uri="{FF2B5EF4-FFF2-40B4-BE49-F238E27FC236}">
                <a16:creationId xmlns:a16="http://schemas.microsoft.com/office/drawing/2014/main" id="{D2C53763-3A97-354D-1993-DD329B4E9DA1}"/>
              </a:ext>
            </a:extLst>
          </p:cNvPr>
          <p:cNvSpPr txBox="1"/>
          <p:nvPr/>
        </p:nvSpPr>
        <p:spPr>
          <a:xfrm>
            <a:off x="7219674" y="1653064"/>
            <a:ext cx="1127492" cy="707886"/>
          </a:xfrm>
          <a:prstGeom prst="rect">
            <a:avLst/>
          </a:prstGeom>
          <a:noFill/>
        </p:spPr>
        <p:txBody>
          <a:bodyPr wrap="square" rtlCol="0">
            <a:spAutoFit/>
          </a:bodyPr>
          <a:lstStyle/>
          <a:p>
            <a:r>
              <a:rPr lang="es-ES" sz="4000" b="1" i="1" dirty="0" smtClean="0">
                <a:solidFill>
                  <a:srgbClr val="FFFF00"/>
                </a:solidFill>
                <a:latin typeface="Times New Roman" panose="02020603050405020304" pitchFamily="18" charset="0"/>
                <a:cs typeface="Times New Roman" panose="02020603050405020304" pitchFamily="18" charset="0"/>
              </a:rPr>
              <a:t>???</a:t>
            </a:r>
            <a:endParaRPr lang="es-PA" sz="4000" b="1" i="1" dirty="0">
              <a:solidFill>
                <a:srgbClr val="FFFF00"/>
              </a:solidFill>
              <a:latin typeface="Times New Roman" panose="02020603050405020304" pitchFamily="18" charset="0"/>
              <a:cs typeface="Times New Roman" panose="02020603050405020304" pitchFamily="18" charset="0"/>
            </a:endParaRPr>
          </a:p>
        </p:txBody>
      </p:sp>
      <p:sp>
        <p:nvSpPr>
          <p:cNvPr id="7" name="CuadroTexto 4">
            <a:extLst>
              <a:ext uri="{FF2B5EF4-FFF2-40B4-BE49-F238E27FC236}">
                <a16:creationId xmlns:a16="http://schemas.microsoft.com/office/drawing/2014/main" id="{CA11AE3E-C841-8506-9FA8-01BB47B03162}"/>
              </a:ext>
            </a:extLst>
          </p:cNvPr>
          <p:cNvSpPr txBox="1"/>
          <p:nvPr/>
        </p:nvSpPr>
        <p:spPr>
          <a:xfrm>
            <a:off x="2200925" y="2877530"/>
            <a:ext cx="1038664" cy="707886"/>
          </a:xfrm>
          <a:prstGeom prst="rect">
            <a:avLst/>
          </a:prstGeom>
          <a:noFill/>
        </p:spPr>
        <p:txBody>
          <a:bodyPr wrap="square" rtlCol="0">
            <a:spAutoFit/>
          </a:bodyPr>
          <a:lstStyle/>
          <a:p>
            <a:r>
              <a:rPr lang="es-ES" sz="4000" b="1" i="1" dirty="0" smtClean="0">
                <a:solidFill>
                  <a:srgbClr val="FFFF00"/>
                </a:solidFill>
                <a:latin typeface="Times New Roman" panose="02020603050405020304" pitchFamily="18" charset="0"/>
                <a:cs typeface="Times New Roman" panose="02020603050405020304" pitchFamily="18" charset="0"/>
              </a:rPr>
              <a:t>???</a:t>
            </a:r>
            <a:endParaRPr lang="es-PA" sz="4000" b="1" i="1" dirty="0">
              <a:solidFill>
                <a:srgbClr val="FFFF00"/>
              </a:solidFill>
              <a:latin typeface="Times New Roman" panose="02020603050405020304" pitchFamily="18" charset="0"/>
              <a:cs typeface="Times New Roman" panose="02020603050405020304" pitchFamily="18" charset="0"/>
            </a:endParaRPr>
          </a:p>
        </p:txBody>
      </p:sp>
      <p:sp>
        <p:nvSpPr>
          <p:cNvPr id="10" name="CuadroTexto 4">
            <a:extLst>
              <a:ext uri="{FF2B5EF4-FFF2-40B4-BE49-F238E27FC236}">
                <a16:creationId xmlns:a16="http://schemas.microsoft.com/office/drawing/2014/main" id="{E2403799-13FB-2D4D-AF89-A815E0EF49BF}"/>
              </a:ext>
            </a:extLst>
          </p:cNvPr>
          <p:cNvSpPr txBox="1"/>
          <p:nvPr/>
        </p:nvSpPr>
        <p:spPr>
          <a:xfrm>
            <a:off x="1078390" y="4114107"/>
            <a:ext cx="914400" cy="646331"/>
          </a:xfrm>
          <a:prstGeom prst="rect">
            <a:avLst/>
          </a:prstGeom>
          <a:noFill/>
        </p:spPr>
        <p:txBody>
          <a:bodyPr wrap="square" rtlCol="0">
            <a:spAutoFit/>
          </a:bodyPr>
          <a:lstStyle/>
          <a:p>
            <a:r>
              <a:rPr lang="es-ES" sz="3600" b="1" i="1" dirty="0" smtClean="0">
                <a:solidFill>
                  <a:srgbClr val="FFFF00"/>
                </a:solidFill>
                <a:latin typeface="Times New Roman" panose="02020603050405020304" pitchFamily="18" charset="0"/>
                <a:cs typeface="Times New Roman" panose="02020603050405020304" pitchFamily="18" charset="0"/>
              </a:rPr>
              <a:t>???</a:t>
            </a:r>
            <a:endParaRPr lang="es-PA" sz="3600" b="1" i="1" dirty="0">
              <a:solidFill>
                <a:srgbClr val="FFFF00"/>
              </a:solidFill>
              <a:latin typeface="Times New Roman" panose="02020603050405020304" pitchFamily="18" charset="0"/>
              <a:cs typeface="Times New Roman" panose="02020603050405020304" pitchFamily="18" charset="0"/>
            </a:endParaRPr>
          </a:p>
        </p:txBody>
      </p:sp>
      <p:sp>
        <p:nvSpPr>
          <p:cNvPr id="11" name="CuadroTexto 4">
            <a:extLst>
              <a:ext uri="{FF2B5EF4-FFF2-40B4-BE49-F238E27FC236}">
                <a16:creationId xmlns:a16="http://schemas.microsoft.com/office/drawing/2014/main" id="{1069B5F4-0A1A-94B7-6DD7-5BB6BA71881B}"/>
              </a:ext>
            </a:extLst>
          </p:cNvPr>
          <p:cNvSpPr txBox="1"/>
          <p:nvPr/>
        </p:nvSpPr>
        <p:spPr>
          <a:xfrm>
            <a:off x="5048628" y="5304568"/>
            <a:ext cx="914400" cy="707886"/>
          </a:xfrm>
          <a:prstGeom prst="rect">
            <a:avLst/>
          </a:prstGeom>
          <a:noFill/>
        </p:spPr>
        <p:txBody>
          <a:bodyPr wrap="square" rtlCol="0">
            <a:spAutoFit/>
          </a:bodyPr>
          <a:lstStyle/>
          <a:p>
            <a:r>
              <a:rPr lang="es-ES" sz="4000" b="1" i="1" dirty="0">
                <a:solidFill>
                  <a:srgbClr val="FFFF00"/>
                </a:solidFill>
                <a:latin typeface="Times New Roman" panose="02020603050405020304" pitchFamily="18" charset="0"/>
                <a:cs typeface="Times New Roman" panose="02020603050405020304" pitchFamily="18" charset="0"/>
              </a:rPr>
              <a:t>No</a:t>
            </a:r>
            <a:endParaRPr lang="es-PA" sz="4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2121466"/>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 calcmode="lin" valueType="num">
                                      <p:cBhvr additive="base">
                                        <p:cTn id="19"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anim calcmode="lin" valueType="num">
                                      <p:cBhvr additive="base">
                                        <p:cTn id="2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4550" y="628585"/>
            <a:ext cx="10997518" cy="3231654"/>
          </a:xfrm>
          <a:prstGeom prst="rect">
            <a:avLst/>
          </a:prstGeom>
        </p:spPr>
        <p:txBody>
          <a:bodyPr wrap="square">
            <a:spAutoFit/>
          </a:bodyPr>
          <a:lstStyle/>
          <a:p>
            <a:pPr marL="633413" lvl="0" indent="-1206500" algn="just" defTabSz="457200">
              <a:defRPr/>
            </a:pPr>
            <a:r>
              <a:rPr lang="es-ES" sz="4000" b="1" dirty="0" smtClean="0">
                <a:latin typeface="Times New Roman" pitchFamily="18" charset="0"/>
                <a:ea typeface="Times New Roman" pitchFamily="18" charset="0"/>
                <a:cs typeface="Times New Roman" pitchFamily="18" charset="0"/>
              </a:rPr>
              <a:t>6.</a:t>
            </a:r>
            <a:r>
              <a:rPr lang="es-ES" sz="4000" dirty="0">
                <a:latin typeface="Times New Roman" pitchFamily="18" charset="0"/>
                <a:ea typeface="Times New Roman" pitchFamily="18" charset="0"/>
                <a:cs typeface="Times New Roman" pitchFamily="18" charset="0"/>
              </a:rPr>
              <a:t>	</a:t>
            </a:r>
            <a:r>
              <a:rPr lang="es-ES" sz="4400" b="1" dirty="0" smtClean="0">
                <a:latin typeface="Times New Roman" pitchFamily="18" charset="0"/>
                <a:ea typeface="Times New Roman" pitchFamily="18" charset="0"/>
                <a:cs typeface="Times New Roman" pitchFamily="18" charset="0"/>
              </a:rPr>
              <a:t>Entregarse de todo su corazón a Jesucristo</a:t>
            </a:r>
            <a:endParaRPr lang="es-ES" sz="4400" b="1" dirty="0">
              <a:latin typeface="Times New Roman" pitchFamily="18" charset="0"/>
              <a:ea typeface="Times New Roman" pitchFamily="18" charset="0"/>
              <a:cs typeface="Times New Roman" pitchFamily="18" charset="0"/>
            </a:endParaRPr>
          </a:p>
          <a:p>
            <a:pPr marL="633413" lvl="0" indent="-1206500" algn="just" defTabSz="457200">
              <a:defRPr/>
            </a:pPr>
            <a:r>
              <a:rPr lang="es-ES" sz="4000" dirty="0">
                <a:latin typeface="Times New Roman" pitchFamily="18" charset="0"/>
                <a:ea typeface="Times New Roman" pitchFamily="18" charset="0"/>
                <a:cs typeface="Times New Roman" pitchFamily="18" charset="0"/>
              </a:rPr>
              <a:t>	</a:t>
            </a:r>
            <a:r>
              <a:rPr lang="es-ES" sz="4000" dirty="0" smtClean="0">
                <a:latin typeface="Times New Roman" pitchFamily="18" charset="0"/>
                <a:ea typeface="Times New Roman" pitchFamily="18" charset="0"/>
                <a:cs typeface="Times New Roman" pitchFamily="18" charset="0"/>
              </a:rPr>
              <a:t>Además de muchos otros pasajes en la Biblia, vemos en 1ª a los Corintios 6:19-20 que llegaremos a ser la propiedad de Dios para siempre.  </a:t>
            </a:r>
            <a:endParaRPr lang="es-ES" sz="4000" i="1" dirty="0">
              <a:solidFill>
                <a:srgbClr val="FFFF00"/>
              </a:solidFill>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703129955"/>
      </p:ext>
    </p:extLst>
  </p:cSld>
  <p:clrMapOvr>
    <a:masterClrMapping/>
  </p:clrMapOvr>
  <p:transition spd="slow">
    <p:strips dir="ru"/>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9246" y="727606"/>
            <a:ext cx="10793507" cy="5632311"/>
          </a:xfrm>
          <a:prstGeom prst="rect">
            <a:avLst/>
          </a:prstGeom>
        </p:spPr>
        <p:txBody>
          <a:bodyPr wrap="square">
            <a:spAutoFit/>
          </a:bodyPr>
          <a:lstStyle/>
          <a:p>
            <a:pPr marL="573088" lvl="0" indent="-1146175" algn="just" defTabSz="457200">
              <a:defRPr/>
            </a:pPr>
            <a:r>
              <a:rPr lang="es-ES" sz="4000" dirty="0" smtClean="0">
                <a:latin typeface="Times New Roman" pitchFamily="18" charset="0"/>
                <a:ea typeface="Times New Roman" pitchFamily="18" charset="0"/>
                <a:cs typeface="Times New Roman" pitchFamily="18" charset="0"/>
              </a:rPr>
              <a:t>	El </a:t>
            </a:r>
            <a:r>
              <a:rPr lang="es-ES" sz="4000" dirty="0">
                <a:latin typeface="Times New Roman" pitchFamily="18" charset="0"/>
                <a:ea typeface="Times New Roman" pitchFamily="18" charset="0"/>
                <a:cs typeface="Times New Roman" pitchFamily="18" charset="0"/>
              </a:rPr>
              <a:t>Apóstol Pablo preguntaba: </a:t>
            </a:r>
            <a:r>
              <a:rPr lang="es-ES" sz="4000" i="1" dirty="0">
                <a:solidFill>
                  <a:srgbClr val="FFFF00"/>
                </a:solidFill>
                <a:latin typeface="Times New Roman" pitchFamily="18" charset="0"/>
                <a:ea typeface="Times New Roman" pitchFamily="18" charset="0"/>
                <a:cs typeface="Times New Roman" pitchFamily="18" charset="0"/>
              </a:rPr>
              <a:t>¿O ignoráis que vuestro ______ es templo del Espíritu Santo, el cual está en vosotros, el cual tenéis de Dios, y que no sois vuestros? Porque habéis sido comprados por precio; glorificad, pues, a Dios en vuestro cuerpo y en vuestro espíritu, los cuales son de </a:t>
            </a:r>
            <a:r>
              <a:rPr lang="es-ES" sz="4000" i="1" dirty="0" smtClean="0">
                <a:solidFill>
                  <a:srgbClr val="FFFF00"/>
                </a:solidFill>
                <a:latin typeface="Times New Roman" pitchFamily="18" charset="0"/>
                <a:ea typeface="Times New Roman" pitchFamily="18" charset="0"/>
                <a:cs typeface="Times New Roman" pitchFamily="18" charset="0"/>
              </a:rPr>
              <a:t>_______.  </a:t>
            </a:r>
            <a:r>
              <a:rPr lang="es-ES" sz="4000" dirty="0" smtClean="0">
                <a:latin typeface="Times New Roman" pitchFamily="18" charset="0"/>
                <a:ea typeface="Times New Roman" pitchFamily="18" charset="0"/>
                <a:cs typeface="Times New Roman" pitchFamily="18" charset="0"/>
              </a:rPr>
              <a:t>Este versículo que debemos entregarnos a Jesucristo.  ¡Es un compromiso por el resto de nuestra vida!</a:t>
            </a:r>
            <a:endParaRPr lang="es-ES" sz="4000" i="1" dirty="0">
              <a:solidFill>
                <a:srgbClr val="FFFF00"/>
              </a:solidFill>
              <a:latin typeface="Times New Roman" pitchFamily="18" charset="0"/>
              <a:ea typeface="Times New Roman" pitchFamily="18" charset="0"/>
              <a:cs typeface="Times New Roman" pitchFamily="18" charset="0"/>
            </a:endParaRPr>
          </a:p>
        </p:txBody>
      </p:sp>
      <p:sp>
        <p:nvSpPr>
          <p:cNvPr id="4" name="CuadroTexto 3">
            <a:extLst>
              <a:ext uri="{FF2B5EF4-FFF2-40B4-BE49-F238E27FC236}">
                <a16:creationId xmlns:a16="http://schemas.microsoft.com/office/drawing/2014/main" id="{C457EBB0-C95E-23EA-6414-AEFDA36B7E9C}"/>
              </a:ext>
            </a:extLst>
          </p:cNvPr>
          <p:cNvSpPr txBox="1"/>
          <p:nvPr/>
        </p:nvSpPr>
        <p:spPr>
          <a:xfrm>
            <a:off x="2998897" y="1336865"/>
            <a:ext cx="1687606"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cuerpo</a:t>
            </a:r>
            <a:endParaRPr lang="es-PA" sz="4000"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C1887E3D-89C3-E2D3-CFB2-641082AF292F}"/>
              </a:ext>
            </a:extLst>
          </p:cNvPr>
          <p:cNvSpPr txBox="1"/>
          <p:nvPr/>
        </p:nvSpPr>
        <p:spPr>
          <a:xfrm>
            <a:off x="4947403" y="4293222"/>
            <a:ext cx="1257300"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Dios</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2357308"/>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9246" y="727606"/>
            <a:ext cx="10793507" cy="3170099"/>
          </a:xfrm>
          <a:prstGeom prst="rect">
            <a:avLst/>
          </a:prstGeom>
        </p:spPr>
        <p:txBody>
          <a:bodyPr wrap="square">
            <a:spAutoFit/>
          </a:bodyPr>
          <a:lstStyle/>
          <a:p>
            <a:pPr marL="573088" lvl="0" indent="-1146175" algn="just" defTabSz="457200">
              <a:defRPr/>
            </a:pPr>
            <a:r>
              <a:rPr lang="es-ES" sz="4000" dirty="0" smtClean="0">
                <a:latin typeface="Times New Roman" pitchFamily="18" charset="0"/>
                <a:ea typeface="Times New Roman" pitchFamily="18" charset="0"/>
                <a:cs typeface="Times New Roman" pitchFamily="18" charset="0"/>
              </a:rPr>
              <a:t>	Desde que me entregué a Jesucristo ya no pertenezco a mí mismo. No quiero participar en las cosas mundanas que hacía antes, sino quiero obedecer al Señor Jesucristo y hacer Su voluntad.</a:t>
            </a:r>
            <a:endParaRPr lang="es-ES" sz="4000" i="1" dirty="0">
              <a:solidFill>
                <a:srgbClr val="FFFF00"/>
              </a:solidFill>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1110447526"/>
      </p:ext>
    </p:extLst>
  </p:cSld>
  <p:clrMapOvr>
    <a:masterClrMapping/>
  </p:clrMapOvr>
  <p:transition spd="slow">
    <p:strips dir="ru"/>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9246" y="422259"/>
            <a:ext cx="10793507" cy="5632311"/>
          </a:xfrm>
          <a:prstGeom prst="rect">
            <a:avLst/>
          </a:prstGeom>
        </p:spPr>
        <p:txBody>
          <a:bodyPr wrap="square">
            <a:spAutoFit/>
          </a:bodyPr>
          <a:lstStyle/>
          <a:p>
            <a:pPr lvl="0" indent="-573088" algn="just" defTabSz="457200">
              <a:defRPr/>
            </a:pPr>
            <a:r>
              <a:rPr lang="es-ES" sz="4000" dirty="0">
                <a:latin typeface="Times New Roman" pitchFamily="18" charset="0"/>
                <a:ea typeface="Times New Roman" pitchFamily="18" charset="0"/>
                <a:cs typeface="Times New Roman" pitchFamily="18" charset="0"/>
              </a:rPr>
              <a:t>En </a:t>
            </a:r>
            <a:r>
              <a:rPr lang="es-ES" sz="4000" i="1" dirty="0">
                <a:latin typeface="Times New Roman" pitchFamily="18" charset="0"/>
                <a:ea typeface="Times New Roman" pitchFamily="18" charset="0"/>
                <a:cs typeface="Times New Roman" pitchFamily="18" charset="0"/>
              </a:rPr>
              <a:t>Gálatas 2:20 </a:t>
            </a:r>
            <a:r>
              <a:rPr lang="es-ES" sz="4000" dirty="0">
                <a:latin typeface="Times New Roman" pitchFamily="18" charset="0"/>
                <a:ea typeface="Times New Roman" pitchFamily="18" charset="0"/>
                <a:cs typeface="Times New Roman" pitchFamily="18" charset="0"/>
              </a:rPr>
              <a:t>el Apóstol Pablo lo confirma: </a:t>
            </a:r>
            <a:r>
              <a:rPr lang="es-ES" sz="4000" i="1" dirty="0">
                <a:solidFill>
                  <a:srgbClr val="FFFF00"/>
                </a:solidFill>
                <a:latin typeface="Times New Roman" pitchFamily="18" charset="0"/>
                <a:ea typeface="Times New Roman" pitchFamily="18" charset="0"/>
                <a:cs typeface="Times New Roman" pitchFamily="18" charset="0"/>
              </a:rPr>
              <a:t>Con Cristo estoy juntamente crucificado, y ya no vivo yo, mas vive Cristo en mí; y lo que ahora vivo en la carne, lo vivo en la fe del Hijo de Dios, el cual me amó y se entregó a sí mismo por mí.</a:t>
            </a:r>
            <a:r>
              <a:rPr lang="es-ES" sz="4000" dirty="0">
                <a:latin typeface="Times New Roman" pitchFamily="18" charset="0"/>
                <a:ea typeface="Times New Roman" pitchFamily="18" charset="0"/>
                <a:cs typeface="Times New Roman" pitchFamily="18" charset="0"/>
              </a:rPr>
              <a:t> Nos entregamos a Jesucristo, no por obligación, sino por amor a Él. Si pertenece a Jesucristo, entonces su deseo será vivir según Su voluntad y ser obediente a la Palabra de Dios.</a:t>
            </a:r>
            <a:endParaRPr lang="es-ES" sz="4000" i="1" dirty="0">
              <a:solidFill>
                <a:srgbClr val="FFFF00"/>
              </a:solidFill>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3404446114"/>
      </p:ext>
    </p:extLst>
  </p:cSld>
  <p:clrMapOvr>
    <a:masterClrMapping/>
  </p:clrMapOvr>
  <p:transition spd="slow">
    <p:strips dir="ru"/>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9246" y="275888"/>
            <a:ext cx="10978948" cy="6247864"/>
          </a:xfrm>
          <a:prstGeom prst="rect">
            <a:avLst/>
          </a:prstGeom>
        </p:spPr>
        <p:txBody>
          <a:bodyPr wrap="square">
            <a:spAutoFit/>
          </a:bodyPr>
          <a:lstStyle/>
          <a:p>
            <a:pPr lvl="0" indent="-573088" algn="just" defTabSz="457200">
              <a:defRPr/>
            </a:pPr>
            <a:r>
              <a:rPr lang="es-ES" sz="4000" dirty="0">
                <a:latin typeface="Times New Roman" pitchFamily="18" charset="0"/>
                <a:ea typeface="Times New Roman" pitchFamily="18" charset="0"/>
                <a:cs typeface="Times New Roman" pitchFamily="18" charset="0"/>
              </a:rPr>
              <a:t>Cuando nos entregamos a Jesucristo llegamos a ser Sus ______ y miembros de Su familia. Romanos 6:17-18 declara lo que pasa cuando una persona se entrega a Jesucristo de todo su corazón. El Apóstol Pablo lo explica así: </a:t>
            </a:r>
            <a:r>
              <a:rPr lang="es-ES" sz="4000" i="1" dirty="0">
                <a:solidFill>
                  <a:srgbClr val="FFFF00"/>
                </a:solidFill>
                <a:latin typeface="Times New Roman" pitchFamily="18" charset="0"/>
                <a:ea typeface="Times New Roman" pitchFamily="18" charset="0"/>
                <a:cs typeface="Times New Roman" pitchFamily="18" charset="0"/>
              </a:rPr>
              <a:t>Pero gracias a Dios, que aunque erais esclavos del pecado, habéis obedecido de corazón a aquella forma de doctrina </a:t>
            </a:r>
            <a:r>
              <a:rPr lang="es-ES" sz="4000" dirty="0">
                <a:latin typeface="Times New Roman" pitchFamily="18" charset="0"/>
                <a:ea typeface="Times New Roman" pitchFamily="18" charset="0"/>
                <a:cs typeface="Times New Roman" pitchFamily="18" charset="0"/>
              </a:rPr>
              <a:t>(“doctrina” se refiere a todas las enseñanzas acerca de Jesucristo) </a:t>
            </a:r>
            <a:r>
              <a:rPr lang="es-ES" sz="4000" i="1" dirty="0">
                <a:solidFill>
                  <a:srgbClr val="FFFF00"/>
                </a:solidFill>
                <a:latin typeface="Times New Roman" pitchFamily="18" charset="0"/>
                <a:ea typeface="Times New Roman" pitchFamily="18" charset="0"/>
                <a:cs typeface="Times New Roman" pitchFamily="18" charset="0"/>
              </a:rPr>
              <a:t>a la cual fuisteis entregados; y libertados del pecado, vinisteis a ser siervos de la justicia. </a:t>
            </a:r>
          </a:p>
        </p:txBody>
      </p:sp>
      <p:sp>
        <p:nvSpPr>
          <p:cNvPr id="4" name="CuadroTexto 3">
            <a:extLst>
              <a:ext uri="{FF2B5EF4-FFF2-40B4-BE49-F238E27FC236}">
                <a16:creationId xmlns:a16="http://schemas.microsoft.com/office/drawing/2014/main" id="{43065BDE-C5A3-0235-61C2-48B8B7048D1E}"/>
              </a:ext>
            </a:extLst>
          </p:cNvPr>
          <p:cNvSpPr txBox="1"/>
          <p:nvPr/>
        </p:nvSpPr>
        <p:spPr>
          <a:xfrm>
            <a:off x="2009068" y="899878"/>
            <a:ext cx="1557092" cy="707886"/>
          </a:xfrm>
          <a:prstGeom prst="rect">
            <a:avLst/>
          </a:prstGeom>
          <a:noFill/>
        </p:spPr>
        <p:txBody>
          <a:bodyPr wrap="square" rtlCol="0">
            <a:spAutoFit/>
          </a:bodyPr>
          <a:lstStyle/>
          <a:p>
            <a:r>
              <a:rPr lang="es-ES" sz="4000" b="1" i="1" dirty="0">
                <a:solidFill>
                  <a:srgbClr val="FFFF00"/>
                </a:solidFill>
                <a:latin typeface="Times New Roman" panose="02020603050405020304" pitchFamily="18" charset="0"/>
                <a:cs typeface="Times New Roman" panose="02020603050405020304" pitchFamily="18" charset="0"/>
              </a:rPr>
              <a:t>hijos</a:t>
            </a:r>
            <a:endParaRPr lang="es-PA" sz="4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8875093"/>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9246" y="837251"/>
            <a:ext cx="10793507" cy="5016758"/>
          </a:xfrm>
          <a:prstGeom prst="rect">
            <a:avLst/>
          </a:prstGeom>
        </p:spPr>
        <p:txBody>
          <a:bodyPr wrap="square">
            <a:spAutoFit/>
          </a:bodyPr>
          <a:lstStyle/>
          <a:p>
            <a:pPr lvl="0" indent="-573088" algn="just" defTabSz="457200">
              <a:defRPr/>
            </a:pPr>
            <a:r>
              <a:rPr lang="es-ES" sz="4000" dirty="0">
                <a:latin typeface="Times New Roman" pitchFamily="18" charset="0"/>
                <a:ea typeface="Times New Roman" pitchFamily="18" charset="0"/>
                <a:cs typeface="Times New Roman" pitchFamily="18" charset="0"/>
              </a:rPr>
              <a:t>El texto original declara “a quien se entregaron o a quien se ha dado.” Hay solo una de dos personas a quién puede tener como el dueño de su vida, Jesucristo o Satanás. ¿A quién pertenece usted? ___________________________ Jesucristo es la figura central de toda doctrina bíblica. Debido a esto, tiene que tomar su propia decisión para entregarse a Él para que Él sea el centro de su vida. </a:t>
            </a:r>
            <a:endParaRPr lang="es-ES" sz="4000" i="1" dirty="0">
              <a:solidFill>
                <a:srgbClr val="FFFF00"/>
              </a:solidFill>
              <a:latin typeface="Times New Roman" pitchFamily="18" charset="0"/>
              <a:ea typeface="Times New Roman" pitchFamily="18" charset="0"/>
              <a:cs typeface="Times New Roman" pitchFamily="18" charset="0"/>
            </a:endParaRPr>
          </a:p>
        </p:txBody>
      </p:sp>
      <p:sp>
        <p:nvSpPr>
          <p:cNvPr id="4" name="CuadroTexto 3">
            <a:extLst>
              <a:ext uri="{FF2B5EF4-FFF2-40B4-BE49-F238E27FC236}">
                <a16:creationId xmlns:a16="http://schemas.microsoft.com/office/drawing/2014/main" id="{43065BDE-C5A3-0235-61C2-48B8B7048D1E}"/>
              </a:ext>
            </a:extLst>
          </p:cNvPr>
          <p:cNvSpPr txBox="1"/>
          <p:nvPr/>
        </p:nvSpPr>
        <p:spPr>
          <a:xfrm>
            <a:off x="890016" y="3239666"/>
            <a:ext cx="6022847" cy="707886"/>
          </a:xfrm>
          <a:prstGeom prst="rect">
            <a:avLst/>
          </a:prstGeom>
          <a:noFill/>
        </p:spPr>
        <p:txBody>
          <a:bodyPr wrap="square" rtlCol="0">
            <a:spAutoFit/>
          </a:bodyPr>
          <a:lstStyle/>
          <a:p>
            <a:r>
              <a:rPr lang="es-ES" sz="4000" i="1" dirty="0">
                <a:solidFill>
                  <a:srgbClr val="FFFF00"/>
                </a:solidFill>
                <a:latin typeface="Times New Roman" panose="02020603050405020304" pitchFamily="18" charset="0"/>
                <a:cs typeface="Times New Roman" panose="02020603050405020304" pitchFamily="18" charset="0"/>
              </a:rPr>
              <a:t>Lamentablemente a Satanás</a:t>
            </a:r>
            <a:endParaRPr lang="es-PA" sz="4000"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1339589"/>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9246" y="409196"/>
            <a:ext cx="10793507" cy="5632311"/>
          </a:xfrm>
          <a:prstGeom prst="rect">
            <a:avLst/>
          </a:prstGeom>
        </p:spPr>
        <p:txBody>
          <a:bodyPr wrap="square">
            <a:spAutoFit/>
          </a:bodyPr>
          <a:lstStyle/>
          <a:p>
            <a:pPr lvl="0" indent="-573088" algn="just" defTabSz="457200">
              <a:defRPr/>
            </a:pPr>
            <a:r>
              <a:rPr lang="es-ES" sz="4000" dirty="0">
                <a:latin typeface="Times New Roman" pitchFamily="18" charset="0"/>
                <a:ea typeface="Times New Roman" pitchFamily="18" charset="0"/>
                <a:cs typeface="Times New Roman" pitchFamily="18" charset="0"/>
              </a:rPr>
              <a:t>Dios requiere una obediencia directa a Cristo de todo su corazón. Tome tiempo para analizar el hecho de que una “profesión de fe,” o profesando pertenecer a Jesucristo, no lo salvará.</a:t>
            </a:r>
          </a:p>
          <a:p>
            <a:pPr lvl="0" indent="-573088" algn="just" defTabSz="457200">
              <a:defRPr/>
            </a:pPr>
            <a:r>
              <a:rPr lang="es-ES" sz="4000" dirty="0">
                <a:latin typeface="Times New Roman" pitchFamily="18" charset="0"/>
                <a:ea typeface="Times New Roman" pitchFamily="18" charset="0"/>
                <a:cs typeface="Times New Roman" pitchFamily="18" charset="0"/>
              </a:rPr>
              <a:t>La verdadera fe en Jesucristo como nuestro Señor y Salvador viene de Dios por medio de la Palabra de Dios. El Espíritu Santo de Dios nos guía a creer y confiar en Jesucristo y nos mueve a reaccionar correctamente. </a:t>
            </a:r>
            <a:endParaRPr lang="es-ES" sz="4000" i="1" dirty="0">
              <a:solidFill>
                <a:srgbClr val="FFFF00"/>
              </a:solidFill>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4060962394"/>
      </p:ext>
    </p:extLst>
  </p:cSld>
  <p:clrMapOvr>
    <a:masterClrMapping/>
  </p:clrMapOvr>
  <p:transition spd="slow">
    <p:strips dir="ru"/>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9246" y="754645"/>
            <a:ext cx="10793507" cy="5016758"/>
          </a:xfrm>
          <a:prstGeom prst="rect">
            <a:avLst/>
          </a:prstGeom>
        </p:spPr>
        <p:txBody>
          <a:bodyPr wrap="square">
            <a:spAutoFit/>
          </a:bodyPr>
          <a:lstStyle/>
          <a:p>
            <a:pPr lvl="0" indent="-573088" algn="just" defTabSz="457200">
              <a:defRPr/>
            </a:pPr>
            <a:r>
              <a:rPr lang="es-ES" sz="4000" dirty="0">
                <a:latin typeface="Times New Roman" panose="02020603050405020304" pitchFamily="18" charset="0"/>
                <a:ea typeface="Times New Roman" panose="02020603050405020304" pitchFamily="18" charset="0"/>
                <a:cs typeface="Times New Roman" panose="02020603050405020304" pitchFamily="18" charset="0"/>
              </a:rPr>
              <a:t>Esta acción de fe en Jesucristo resultará en un verdadero arrepentimiento por su pecado y una entrega de su vida a ÉL Jesucristo ocupará el primer lugar en su vida. ¿Puede esto suceder por ser religioso? ¡</a:t>
            </a:r>
            <a:r>
              <a:rPr lang="es-ES" sz="4000" b="1" dirty="0">
                <a:latin typeface="Times New Roman" panose="02020603050405020304" pitchFamily="18" charset="0"/>
                <a:ea typeface="Times New Roman" panose="02020603050405020304" pitchFamily="18" charset="0"/>
                <a:cs typeface="Times New Roman" panose="02020603050405020304" pitchFamily="18" charset="0"/>
              </a:rPr>
              <a:t>No</a:t>
            </a:r>
            <a:r>
              <a:rPr lang="es-ES" sz="4000" dirty="0">
                <a:latin typeface="Times New Roman" panose="02020603050405020304" pitchFamily="18" charset="0"/>
                <a:ea typeface="Times New Roman" panose="02020603050405020304" pitchFamily="18" charset="0"/>
                <a:cs typeface="Times New Roman" panose="02020603050405020304" pitchFamily="18" charset="0"/>
              </a:rPr>
              <a:t>! ¿Puede otro hacer esta decisión por usted? ¡</a:t>
            </a:r>
            <a:r>
              <a:rPr lang="es-ES" sz="4000" b="1" dirty="0">
                <a:latin typeface="Times New Roman" panose="02020603050405020304" pitchFamily="18" charset="0"/>
                <a:ea typeface="Times New Roman" panose="02020603050405020304" pitchFamily="18" charset="0"/>
                <a:cs typeface="Times New Roman" panose="02020603050405020304" pitchFamily="18" charset="0"/>
              </a:rPr>
              <a:t>No</a:t>
            </a:r>
            <a:r>
              <a:rPr lang="es-ES" sz="4000" dirty="0">
                <a:latin typeface="Times New Roman" panose="02020603050405020304" pitchFamily="18" charset="0"/>
                <a:ea typeface="Times New Roman" panose="02020603050405020304" pitchFamily="18" charset="0"/>
                <a:cs typeface="Times New Roman" panose="02020603050405020304" pitchFamily="18" charset="0"/>
              </a:rPr>
              <a:t>! Ésta es su decisión, no de otro. Los hijos no pueden hacerlo por los padres, ni los padres por los hijos.</a:t>
            </a:r>
            <a:endParaRPr lang="es-ES" sz="4000" i="1"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8903442"/>
      </p:ext>
    </p:extLst>
  </p:cSld>
  <p:clrMapOvr>
    <a:masterClrMapping/>
  </p:clrMapOvr>
  <p:transition spd="slow">
    <p:strips dir="ru"/>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9246" y="223678"/>
            <a:ext cx="10793507" cy="6247864"/>
          </a:xfrm>
          <a:prstGeom prst="rect">
            <a:avLst/>
          </a:prstGeom>
        </p:spPr>
        <p:txBody>
          <a:bodyPr wrap="square">
            <a:spAutoFit/>
          </a:bodyPr>
          <a:lstStyle/>
          <a:p>
            <a:pPr lvl="0" indent="-573088" algn="just" defTabSz="457200">
              <a:defRPr/>
            </a:pPr>
            <a:r>
              <a:rPr lang="es-ES" sz="4000" b="1" dirty="0">
                <a:latin typeface="Times New Roman" pitchFamily="18" charset="0"/>
                <a:ea typeface="Times New Roman" pitchFamily="18" charset="0"/>
                <a:cs typeface="Times New Roman" pitchFamily="18" charset="0"/>
              </a:rPr>
              <a:t>¡</a:t>
            </a:r>
            <a:r>
              <a:rPr lang="es-ES" sz="4000" dirty="0">
                <a:latin typeface="Times New Roman" pitchFamily="18" charset="0"/>
                <a:ea typeface="Times New Roman" pitchFamily="18" charset="0"/>
                <a:cs typeface="Times New Roman" pitchFamily="18" charset="0"/>
              </a:rPr>
              <a:t>Es una decisión tomada por usted mismo! Es importante leer la Palabra de Dios, asistir a los estudios de la Biblia y oír la fiel predicación de la Palabra de Dios en los cultos de la iglesia con el fin de que Dios haga la obra en su corazón. ¿Se acuerda cómo nos llega la verdadera fe? En Romanos 10:17 el Apóstol Pablo da la respuesta</a:t>
            </a:r>
            <a:r>
              <a:rPr lang="es-ES" sz="4000" i="1" dirty="0">
                <a:solidFill>
                  <a:srgbClr val="FFFF00"/>
                </a:solidFill>
                <a:latin typeface="Times New Roman" pitchFamily="18" charset="0"/>
                <a:ea typeface="Times New Roman" pitchFamily="18" charset="0"/>
                <a:cs typeface="Times New Roman" pitchFamily="18" charset="0"/>
              </a:rPr>
              <a:t>: Así que la fe es por el oír, y el oír, por la Palabra de Dios</a:t>
            </a:r>
            <a:r>
              <a:rPr lang="es-ES" sz="4000" dirty="0">
                <a:latin typeface="Times New Roman" pitchFamily="18" charset="0"/>
                <a:ea typeface="Times New Roman" pitchFamily="18" charset="0"/>
                <a:cs typeface="Times New Roman" pitchFamily="18" charset="0"/>
              </a:rPr>
              <a:t>. La Biblia es el instrumento que Dios usa para </a:t>
            </a:r>
            <a:r>
              <a:rPr lang="es-ES" sz="4000" dirty="0" smtClean="0">
                <a:latin typeface="Times New Roman" pitchFamily="18" charset="0"/>
                <a:ea typeface="Times New Roman" pitchFamily="18" charset="0"/>
                <a:cs typeface="Times New Roman" pitchFamily="18" charset="0"/>
              </a:rPr>
              <a:t>hacernos </a:t>
            </a:r>
            <a:r>
              <a:rPr lang="es-ES" sz="4000" dirty="0">
                <a:latin typeface="Times New Roman" pitchFamily="18" charset="0"/>
                <a:ea typeface="Times New Roman" pitchFamily="18" charset="0"/>
                <a:cs typeface="Times New Roman" pitchFamily="18" charset="0"/>
              </a:rPr>
              <a:t>entender Su plan de salvación.</a:t>
            </a:r>
            <a:endParaRPr lang="es-ES" sz="4000" i="1"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2109637165"/>
      </p:ext>
    </p:extLst>
  </p:cSld>
  <p:clrMapOvr>
    <a:masterClrMapping/>
  </p:clrMapOvr>
  <p:transition spd="slow">
    <p:strips dir="ru"/>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968188" y="470646"/>
          <a:ext cx="9518527" cy="6030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lecha: a la derecha con bandas 1">
            <a:extLst>
              <a:ext uri="{FF2B5EF4-FFF2-40B4-BE49-F238E27FC236}">
                <a16:creationId xmlns:a16="http://schemas.microsoft.com/office/drawing/2014/main" id="{34E79AB6-34FB-7E47-30AA-943C0CA9A54A}"/>
              </a:ext>
            </a:extLst>
          </p:cNvPr>
          <p:cNvSpPr/>
          <p:nvPr/>
        </p:nvSpPr>
        <p:spPr>
          <a:xfrm>
            <a:off x="309282" y="850526"/>
            <a:ext cx="11564471" cy="5156948"/>
          </a:xfrm>
          <a:prstGeom prst="stripedRightArrow">
            <a:avLst/>
          </a:prstGeom>
          <a:solidFill>
            <a:srgbClr val="91E2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6000" b="1" i="0" u="none" strike="noStrike" kern="1200" cap="none" spc="0" normalizeH="0" baseline="0" noProof="0" dirty="0">
                <a:ln>
                  <a:noFill/>
                </a:ln>
                <a:solidFill>
                  <a:prstClr val="black"/>
                </a:solidFill>
                <a:effectLst/>
                <a:uLnTx/>
                <a:uFillTx/>
                <a:latin typeface="Century Gothic" panose="020B0502020202020204"/>
                <a:ea typeface="+mn-ea"/>
                <a:cs typeface="+mn-cs"/>
              </a:rPr>
              <a:t>VI. ¿ES POSIBLE CREER </a:t>
            </a:r>
            <a:endParaRPr kumimoji="0" lang="es-ES" sz="6000" b="1" i="0" u="none" strike="noStrike" kern="1200" cap="none" spc="0" normalizeH="0" baseline="0" noProof="0" dirty="0" smtClean="0">
              <a:ln>
                <a:noFill/>
              </a:ln>
              <a:solidFill>
                <a:prstClr val="black"/>
              </a:solidFill>
              <a:effectLst/>
              <a:uLnTx/>
              <a:uFillTx/>
              <a:latin typeface="Century Gothic" panose="020B0502020202020204"/>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60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EN </a:t>
            </a:r>
            <a:r>
              <a:rPr kumimoji="0" lang="es-ES" sz="6000" b="1" i="0" u="none" strike="noStrike" kern="1200" cap="none" spc="0" normalizeH="0" baseline="0" noProof="0" dirty="0">
                <a:ln>
                  <a:noFill/>
                </a:ln>
                <a:solidFill>
                  <a:prstClr val="black"/>
                </a:solidFill>
                <a:effectLst/>
                <a:uLnTx/>
                <a:uFillTx/>
                <a:latin typeface="Century Gothic" panose="020B0502020202020204"/>
                <a:ea typeface="+mn-ea"/>
                <a:cs typeface="+mn-cs"/>
              </a:rPr>
              <a:t>SECRETO?</a:t>
            </a:r>
          </a:p>
        </p:txBody>
      </p:sp>
    </p:spTree>
    <p:extLst>
      <p:ext uri="{BB962C8B-B14F-4D97-AF65-F5344CB8AC3E}">
        <p14:creationId xmlns:p14="http://schemas.microsoft.com/office/powerpoint/2010/main" val="1030706816"/>
      </p:ext>
    </p:extLst>
  </p:cSld>
  <p:clrMapOvr>
    <a:masterClrMapping/>
  </p:clrMapOvr>
  <p:transition spd="slow">
    <p:cover dir="ru"/>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604117"/>
            <a:ext cx="10569389" cy="5632311"/>
          </a:xfrm>
          <a:prstGeom prst="rect">
            <a:avLst/>
          </a:prstGeom>
        </p:spPr>
        <p:txBody>
          <a:bodyPr wrap="square">
            <a:spAutoFit/>
          </a:bodyPr>
          <a:lstStyle/>
          <a:p>
            <a:pPr lvl="0" indent="-736600" algn="just" defTabSz="457200">
              <a:defRPr/>
            </a:pPr>
            <a:r>
              <a:rPr lang="es-ES" sz="4000" dirty="0">
                <a:solidFill>
                  <a:prstClr val="white"/>
                </a:solidFill>
                <a:latin typeface="Times New Roman" pitchFamily="18" charset="0"/>
                <a:ea typeface="Times New Roman" pitchFamily="18" charset="0"/>
                <a:cs typeface="Times New Roman" pitchFamily="18" charset="0"/>
              </a:rPr>
              <a:t>¿Es posible arrepentirse de todos sus pecados, entregarse a Cristo de todo corazón, amarlo con todo su ser y al mismo tiempo ser un verdadero Cristiano en secreto? ______ </a:t>
            </a:r>
            <a:r>
              <a:rPr lang="es-ES" sz="4000" dirty="0">
                <a:latin typeface="Times New Roman" pitchFamily="18" charset="0"/>
                <a:ea typeface="Times New Roman" pitchFamily="18" charset="0"/>
                <a:cs typeface="Times New Roman" pitchFamily="18" charset="0"/>
              </a:rPr>
              <a:t>Mateo 10:32-33 </a:t>
            </a:r>
            <a:r>
              <a:rPr lang="es-ES" sz="4000" dirty="0">
                <a:solidFill>
                  <a:prstClr val="white"/>
                </a:solidFill>
                <a:latin typeface="Times New Roman" pitchFamily="18" charset="0"/>
                <a:ea typeface="Times New Roman" pitchFamily="18" charset="0"/>
                <a:cs typeface="Times New Roman" pitchFamily="18" charset="0"/>
              </a:rPr>
              <a:t>dice: </a:t>
            </a:r>
            <a:r>
              <a:rPr lang="es-ES" sz="4000" i="1" dirty="0">
                <a:solidFill>
                  <a:srgbClr val="FFFF00"/>
                </a:solidFill>
                <a:latin typeface="Times New Roman" pitchFamily="18" charset="0"/>
                <a:ea typeface="Times New Roman" pitchFamily="18" charset="0"/>
                <a:cs typeface="Times New Roman" pitchFamily="18" charset="0"/>
              </a:rPr>
              <a:t>A cualquiera,  pues,  que me confiese delante de los hombres,  yo también le confesaré delante de mi Padre que está en los cielos.  Y a cualquiera que me niegue delante de los hombres,  yo también le negaré delante de </a:t>
            </a:r>
            <a:r>
              <a:rPr lang="es-ES" sz="3600" i="1" dirty="0">
                <a:solidFill>
                  <a:srgbClr val="FFFF00"/>
                </a:solidFill>
                <a:latin typeface="Times New Roman" pitchFamily="18" charset="0"/>
                <a:ea typeface="Times New Roman" pitchFamily="18" charset="0"/>
                <a:cs typeface="Times New Roman" pitchFamily="18" charset="0"/>
              </a:rPr>
              <a:t>mi Padre que está en los cielos. </a:t>
            </a:r>
          </a:p>
        </p:txBody>
      </p:sp>
      <p:sp>
        <p:nvSpPr>
          <p:cNvPr id="5" name="CuadroTexto 4">
            <a:extLst>
              <a:ext uri="{FF2B5EF4-FFF2-40B4-BE49-F238E27FC236}">
                <a16:creationId xmlns:a16="http://schemas.microsoft.com/office/drawing/2014/main" id="{E948E504-E129-3C3D-9167-B65AAA1DEA17}"/>
              </a:ext>
            </a:extLst>
          </p:cNvPr>
          <p:cNvSpPr txBox="1"/>
          <p:nvPr/>
        </p:nvSpPr>
        <p:spPr>
          <a:xfrm>
            <a:off x="6191255" y="2453486"/>
            <a:ext cx="914400" cy="707886"/>
          </a:xfrm>
          <a:prstGeom prst="rect">
            <a:avLst/>
          </a:prstGeom>
          <a:noFill/>
        </p:spPr>
        <p:txBody>
          <a:bodyPr wrap="square" rtlCol="0">
            <a:spAutoFit/>
          </a:bodyPr>
          <a:lstStyle/>
          <a:p>
            <a:r>
              <a:rPr lang="es-ES" sz="4000" b="1" i="1" dirty="0">
                <a:solidFill>
                  <a:srgbClr val="FFFF00"/>
                </a:solidFill>
                <a:latin typeface="Times New Roman" panose="02020603050405020304" pitchFamily="18" charset="0"/>
                <a:cs typeface="Times New Roman" panose="02020603050405020304" pitchFamily="18" charset="0"/>
              </a:rPr>
              <a:t>No</a:t>
            </a:r>
            <a:endParaRPr lang="es-PA" sz="4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1683944"/>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95982"/>
            <a:ext cx="11141209" cy="6247864"/>
          </a:xfrm>
          <a:prstGeom prst="rect">
            <a:avLst/>
          </a:prstGeom>
        </p:spPr>
        <p:txBody>
          <a:bodyPr wrap="square">
            <a:spAutoFit/>
          </a:bodyPr>
          <a:lstStyle/>
          <a:p>
            <a:pPr lvl="0" indent="-736600" algn="just" defTabSz="457200">
              <a:defRPr/>
            </a:pPr>
            <a:r>
              <a:rPr lang="es-ES" sz="4000" dirty="0">
                <a:solidFill>
                  <a:prstClr val="white"/>
                </a:solidFill>
                <a:latin typeface="Times New Roman" pitchFamily="18" charset="0"/>
                <a:ea typeface="Times New Roman" pitchFamily="18" charset="0"/>
                <a:cs typeface="Times New Roman" pitchFamily="18" charset="0"/>
              </a:rPr>
              <a:t>Aquí la palabra </a:t>
            </a:r>
            <a:r>
              <a:rPr lang="es-ES" sz="4000" dirty="0">
                <a:solidFill>
                  <a:srgbClr val="FFFF00"/>
                </a:solidFill>
                <a:latin typeface="Times New Roman" pitchFamily="18" charset="0"/>
                <a:ea typeface="Times New Roman" pitchFamily="18" charset="0"/>
                <a:cs typeface="Times New Roman" pitchFamily="18" charset="0"/>
              </a:rPr>
              <a:t>“</a:t>
            </a:r>
            <a:r>
              <a:rPr lang="es-ES" sz="4000" i="1" dirty="0">
                <a:solidFill>
                  <a:srgbClr val="FFFF00"/>
                </a:solidFill>
                <a:latin typeface="Times New Roman" pitchFamily="18" charset="0"/>
                <a:ea typeface="Times New Roman" pitchFamily="18" charset="0"/>
                <a:cs typeface="Times New Roman" pitchFamily="18" charset="0"/>
              </a:rPr>
              <a:t>confiesa</a:t>
            </a:r>
            <a:r>
              <a:rPr lang="es-ES" sz="4000" dirty="0">
                <a:solidFill>
                  <a:srgbClr val="FFFF00"/>
                </a:solidFill>
                <a:latin typeface="Times New Roman" pitchFamily="18" charset="0"/>
                <a:ea typeface="Times New Roman" pitchFamily="18" charset="0"/>
                <a:cs typeface="Times New Roman" pitchFamily="18" charset="0"/>
              </a:rPr>
              <a:t>” </a:t>
            </a:r>
            <a:r>
              <a:rPr lang="es-ES" sz="4000" dirty="0">
                <a:solidFill>
                  <a:prstClr val="white"/>
                </a:solidFill>
                <a:latin typeface="Times New Roman" pitchFamily="18" charset="0"/>
                <a:ea typeface="Times New Roman" pitchFamily="18" charset="0"/>
                <a:cs typeface="Times New Roman" pitchFamily="18" charset="0"/>
              </a:rPr>
              <a:t>quiere decir </a:t>
            </a:r>
            <a:r>
              <a:rPr lang="es-ES" sz="4000" b="1" dirty="0">
                <a:solidFill>
                  <a:prstClr val="white"/>
                </a:solidFill>
                <a:latin typeface="Times New Roman" pitchFamily="18" charset="0"/>
                <a:ea typeface="Times New Roman" pitchFamily="18" charset="0"/>
                <a:cs typeface="Times New Roman" pitchFamily="18" charset="0"/>
              </a:rPr>
              <a:t>“el acto de dar el testimonio delante de otros que usted pertenece a Jesucristo.”</a:t>
            </a:r>
            <a:r>
              <a:rPr lang="es-ES" sz="4000" dirty="0">
                <a:solidFill>
                  <a:prstClr val="white"/>
                </a:solidFill>
                <a:latin typeface="Times New Roman" pitchFamily="18" charset="0"/>
                <a:ea typeface="Times New Roman" pitchFamily="18" charset="0"/>
                <a:cs typeface="Times New Roman" pitchFamily="18" charset="0"/>
              </a:rPr>
              <a:t> Es difícil comprender el porqué alguien no estaría dispuesto a renunciar a su vida vieja y dar su Testimonio a otros de su nueva vida en Cristo. Reconocemos que hay presiones que vienen de la familia, organizaciones religiosas, la sociedad, el hogar de trabajo y a veces el gobierno, pero </a:t>
            </a:r>
            <a:r>
              <a:rPr lang="es-ES" sz="4000" b="1" dirty="0" smtClean="0">
                <a:solidFill>
                  <a:prstClr val="white"/>
                </a:solidFill>
                <a:latin typeface="Times New Roman" pitchFamily="18" charset="0"/>
                <a:ea typeface="Times New Roman" pitchFamily="18" charset="0"/>
                <a:cs typeface="Times New Roman" pitchFamily="18" charset="0"/>
              </a:rPr>
              <a:t>NO</a:t>
            </a:r>
            <a:r>
              <a:rPr lang="es-ES" sz="4000" dirty="0" smtClean="0">
                <a:solidFill>
                  <a:prstClr val="white"/>
                </a:solidFill>
                <a:latin typeface="Times New Roman" pitchFamily="18" charset="0"/>
                <a:ea typeface="Times New Roman" pitchFamily="18" charset="0"/>
                <a:cs typeface="Times New Roman" pitchFamily="18" charset="0"/>
              </a:rPr>
              <a:t> justifica </a:t>
            </a:r>
            <a:r>
              <a:rPr lang="es-ES" sz="4000" dirty="0">
                <a:solidFill>
                  <a:prstClr val="white"/>
                </a:solidFill>
                <a:latin typeface="Times New Roman" pitchFamily="18" charset="0"/>
                <a:ea typeface="Times New Roman" pitchFamily="18" charset="0"/>
                <a:cs typeface="Times New Roman" pitchFamily="18" charset="0"/>
              </a:rPr>
              <a:t>la cobardía de parte del verdadero creyente. </a:t>
            </a:r>
            <a:endParaRPr lang="es-ES" sz="4000" i="1" dirty="0">
              <a:solidFill>
                <a:srgbClr val="FFFF00"/>
              </a:solidFill>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1134932681"/>
      </p:ext>
    </p:extLst>
  </p:cSld>
  <p:clrMapOvr>
    <a:masterClrMapping/>
  </p:clrMapOvr>
  <p:transition spd="slow">
    <p:strips dir="ru"/>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95983"/>
            <a:ext cx="10569389" cy="5632311"/>
          </a:xfrm>
          <a:prstGeom prst="rect">
            <a:avLst/>
          </a:prstGeom>
        </p:spPr>
        <p:txBody>
          <a:bodyPr wrap="square">
            <a:spAutoFit/>
          </a:bodyPr>
          <a:lstStyle/>
          <a:p>
            <a:pPr lvl="0" indent="-736600" algn="just" defTabSz="457200">
              <a:defRPr/>
            </a:pPr>
            <a:r>
              <a:rPr lang="es-ES" sz="4000" dirty="0">
                <a:solidFill>
                  <a:prstClr val="white"/>
                </a:solidFill>
                <a:latin typeface="Times New Roman" pitchFamily="18" charset="0"/>
                <a:ea typeface="Times New Roman" pitchFamily="18" charset="0"/>
                <a:cs typeface="Times New Roman" pitchFamily="18" charset="0"/>
              </a:rPr>
              <a:t>Cuando confiamos en el Señor Jesucristo como nuestro Salvador personal, nunca debemos negarle al mundo a nuestro alrededor.  Al leer en </a:t>
            </a:r>
            <a:r>
              <a:rPr lang="es-ES" sz="4000" dirty="0">
                <a:latin typeface="Times New Roman" pitchFamily="18" charset="0"/>
                <a:ea typeface="Times New Roman" pitchFamily="18" charset="0"/>
                <a:cs typeface="Times New Roman" pitchFamily="18" charset="0"/>
              </a:rPr>
              <a:t>Juan 12:42-43, </a:t>
            </a:r>
            <a:r>
              <a:rPr lang="es-ES" sz="4000" dirty="0">
                <a:solidFill>
                  <a:prstClr val="white"/>
                </a:solidFill>
                <a:latin typeface="Times New Roman" pitchFamily="18" charset="0"/>
                <a:ea typeface="Times New Roman" pitchFamily="18" charset="0"/>
                <a:cs typeface="Times New Roman" pitchFamily="18" charset="0"/>
              </a:rPr>
              <a:t>entendemos que Dios requiere valentía cuando damos testimonio de nuestra fe en Jesucristo:  </a:t>
            </a:r>
            <a:r>
              <a:rPr lang="es-ES" sz="4000" i="1" dirty="0">
                <a:solidFill>
                  <a:srgbClr val="FFFF00"/>
                </a:solidFill>
                <a:latin typeface="Times New Roman" pitchFamily="18" charset="0"/>
                <a:ea typeface="Times New Roman" pitchFamily="18" charset="0"/>
                <a:cs typeface="Times New Roman" pitchFamily="18" charset="0"/>
              </a:rPr>
              <a:t>Con todo eso, aun de los gobernantes, muchos creyeron en él; pero a causa de los fariseos no lo confesaban, para no ser expulsados de la sinagoga. </a:t>
            </a:r>
          </a:p>
        </p:txBody>
      </p:sp>
    </p:spTree>
    <p:extLst>
      <p:ext uri="{BB962C8B-B14F-4D97-AF65-F5344CB8AC3E}">
        <p14:creationId xmlns:p14="http://schemas.microsoft.com/office/powerpoint/2010/main" val="2935084409"/>
      </p:ext>
    </p:extLst>
  </p:cSld>
  <p:clrMapOvr>
    <a:masterClrMapping/>
  </p:clrMapOvr>
  <p:transition spd="slow">
    <p:strips dir="ru"/>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12380"/>
            <a:ext cx="10670946" cy="6863417"/>
          </a:xfrm>
          <a:prstGeom prst="rect">
            <a:avLst/>
          </a:prstGeom>
        </p:spPr>
        <p:txBody>
          <a:bodyPr wrap="square">
            <a:spAutoFit/>
          </a:bodyPr>
          <a:lstStyle/>
          <a:p>
            <a:pPr lvl="0" indent="-736600" algn="just" defTabSz="457200">
              <a:defRPr/>
            </a:pPr>
            <a:r>
              <a:rPr lang="es-ES" sz="4000" i="1" dirty="0">
                <a:solidFill>
                  <a:srgbClr val="FFFF00"/>
                </a:solidFill>
                <a:latin typeface="Times New Roman" pitchFamily="18" charset="0"/>
                <a:ea typeface="Times New Roman" pitchFamily="18" charset="0"/>
                <a:cs typeface="Times New Roman" pitchFamily="18" charset="0"/>
              </a:rPr>
              <a:t>Porque amaban más la gloria de los hombres que la gloria de Dios. </a:t>
            </a:r>
            <a:r>
              <a:rPr lang="es-ES" sz="4000" dirty="0">
                <a:solidFill>
                  <a:prstClr val="white"/>
                </a:solidFill>
                <a:latin typeface="Times New Roman" pitchFamily="18" charset="0"/>
                <a:ea typeface="Times New Roman" pitchFamily="18" charset="0"/>
                <a:cs typeface="Times New Roman" pitchFamily="18" charset="0"/>
              </a:rPr>
              <a:t>Lo que aconteció en los tiempos de Cristo, también sucede hoy día con aquellos que en secreto profesan ser </a:t>
            </a:r>
            <a:r>
              <a:rPr lang="es-ES" sz="4000" dirty="0" smtClean="0">
                <a:solidFill>
                  <a:prstClr val="white"/>
                </a:solidFill>
                <a:latin typeface="Times New Roman" pitchFamily="18" charset="0"/>
                <a:ea typeface="Times New Roman" pitchFamily="18" charset="0"/>
                <a:cs typeface="Times New Roman" pitchFamily="18" charset="0"/>
              </a:rPr>
              <a:t>Cristianos</a:t>
            </a:r>
            <a:r>
              <a:rPr lang="es-ES" sz="4000" dirty="0">
                <a:solidFill>
                  <a:prstClr val="white"/>
                </a:solidFill>
                <a:latin typeface="Times New Roman" pitchFamily="18" charset="0"/>
                <a:ea typeface="Times New Roman" pitchFamily="18" charset="0"/>
                <a:cs typeface="Times New Roman" pitchFamily="18" charset="0"/>
              </a:rPr>
              <a:t>, pero no darán un testimonio sólido por miedo de ser rechazado por la sociedad. </a:t>
            </a:r>
            <a:r>
              <a:rPr lang="es-ES" sz="4000" dirty="0">
                <a:latin typeface="Times New Roman" pitchFamily="18" charset="0"/>
                <a:ea typeface="Times New Roman" pitchFamily="18" charset="0"/>
                <a:cs typeface="Times New Roman" pitchFamily="18" charset="0"/>
              </a:rPr>
              <a:t>En Romanos 1:16 </a:t>
            </a:r>
            <a:r>
              <a:rPr lang="es-ES" sz="4000" dirty="0">
                <a:solidFill>
                  <a:prstClr val="white"/>
                </a:solidFill>
                <a:latin typeface="Times New Roman" pitchFamily="18" charset="0"/>
                <a:ea typeface="Times New Roman" pitchFamily="18" charset="0"/>
                <a:cs typeface="Times New Roman" pitchFamily="18" charset="0"/>
              </a:rPr>
              <a:t>vemos exactamente lo contrario en cuanto al Apóstol Pablo: </a:t>
            </a:r>
            <a:r>
              <a:rPr lang="es-ES" sz="4000" i="1" dirty="0">
                <a:solidFill>
                  <a:srgbClr val="FFFF00"/>
                </a:solidFill>
                <a:latin typeface="Times New Roman" pitchFamily="18" charset="0"/>
                <a:ea typeface="Times New Roman" pitchFamily="18" charset="0"/>
                <a:cs typeface="Times New Roman" pitchFamily="18" charset="0"/>
              </a:rPr>
              <a:t>Porque no me avergüenzo del evangelio, porque es poder de Dios para salvación a todo aquel que cree; al judío primeramente, y también al griego. </a:t>
            </a:r>
          </a:p>
        </p:txBody>
      </p:sp>
    </p:spTree>
    <p:extLst>
      <p:ext uri="{BB962C8B-B14F-4D97-AF65-F5344CB8AC3E}">
        <p14:creationId xmlns:p14="http://schemas.microsoft.com/office/powerpoint/2010/main" val="2073608328"/>
      </p:ext>
    </p:extLst>
  </p:cSld>
  <p:clrMapOvr>
    <a:masterClrMapping/>
  </p:clrMapOvr>
  <p:transition spd="slow">
    <p:strips dir="ru"/>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6620" y="872343"/>
            <a:ext cx="10569389" cy="5016758"/>
          </a:xfrm>
          <a:prstGeom prst="rect">
            <a:avLst/>
          </a:prstGeom>
        </p:spPr>
        <p:txBody>
          <a:bodyPr wrap="square">
            <a:spAutoFit/>
          </a:bodyPr>
          <a:lstStyle/>
          <a:p>
            <a:pPr indent="-736600" algn="just" defTabSz="457200">
              <a:defRPr/>
            </a:pPr>
            <a:r>
              <a:rPr lang="es-ES" sz="4000" dirty="0">
                <a:latin typeface="Times New Roman" pitchFamily="18" charset="0"/>
                <a:ea typeface="Times New Roman" pitchFamily="18" charset="0"/>
                <a:cs typeface="Times New Roman" pitchFamily="18" charset="0"/>
              </a:rPr>
              <a:t>Romanos 10:9-11 muestra la actitud de un verdadero Cristiano: </a:t>
            </a:r>
            <a:r>
              <a:rPr lang="es-ES" sz="4000" i="1" dirty="0">
                <a:solidFill>
                  <a:srgbClr val="FFFF00"/>
                </a:solidFill>
                <a:latin typeface="Times New Roman" pitchFamily="18" charset="0"/>
                <a:ea typeface="Times New Roman" pitchFamily="18" charset="0"/>
                <a:cs typeface="Times New Roman" pitchFamily="18" charset="0"/>
              </a:rPr>
              <a:t>que si confesares con tu boca que Jesús es el Señor, y creyeres en tu corazón que Dios le levantó de los muertos, serás salvo. Porque con el corazón se cree para justicia, pero con la boca se confiesa para salvación. Pues la Escritura dice: </a:t>
            </a:r>
            <a:r>
              <a:rPr lang="es-ES" sz="4000" b="1" i="1" dirty="0">
                <a:solidFill>
                  <a:srgbClr val="FFFF00"/>
                </a:solidFill>
                <a:latin typeface="Times New Roman" pitchFamily="18" charset="0"/>
                <a:ea typeface="Times New Roman" pitchFamily="18" charset="0"/>
                <a:cs typeface="Times New Roman" pitchFamily="18" charset="0"/>
              </a:rPr>
              <a:t>Todo aquel que en él creyere, no será avergonzado</a:t>
            </a:r>
            <a:r>
              <a:rPr lang="es-ES" sz="4000" b="1" i="1" dirty="0" smtClean="0">
                <a:solidFill>
                  <a:srgbClr val="FFFF00"/>
                </a:solidFill>
                <a:latin typeface="Times New Roman" pitchFamily="18" charset="0"/>
                <a:ea typeface="Times New Roman" pitchFamily="18" charset="0"/>
                <a:cs typeface="Times New Roman" pitchFamily="18" charset="0"/>
              </a:rPr>
              <a:t>.</a:t>
            </a:r>
            <a:endParaRPr lang="es-ES" sz="4000" b="1" i="1" dirty="0">
              <a:solidFill>
                <a:srgbClr val="FFFF00"/>
              </a:solidFill>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655320426"/>
      </p:ext>
    </p:extLst>
  </p:cSld>
  <p:clrMapOvr>
    <a:masterClrMapping/>
  </p:clrMapOvr>
  <p:transition spd="slow">
    <p:strips dir="ru"/>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836206"/>
            <a:ext cx="10569389" cy="4401205"/>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Es posible ser un verdadero creyente en Jesucristo y a la vez guardarlo como un secreto? </a:t>
            </a:r>
            <a:r>
              <a:rPr lang="es-ES" sz="4000" dirty="0">
                <a:solidFill>
                  <a:srgbClr val="FFFF00"/>
                </a:solidFill>
                <a:latin typeface="Times New Roman" pitchFamily="18" charset="0"/>
                <a:ea typeface="Times New Roman" pitchFamily="18" charset="0"/>
                <a:cs typeface="Times New Roman" pitchFamily="18" charset="0"/>
              </a:rPr>
              <a:t>¡No! </a:t>
            </a:r>
            <a:r>
              <a:rPr lang="es-ES" sz="4000" dirty="0">
                <a:latin typeface="Times New Roman" pitchFamily="18" charset="0"/>
                <a:ea typeface="Times New Roman" pitchFamily="18" charset="0"/>
                <a:cs typeface="Times New Roman" pitchFamily="18" charset="0"/>
              </a:rPr>
              <a:t>¿</a:t>
            </a:r>
            <a:r>
              <a:rPr lang="es-ES" sz="4000" dirty="0" smtClean="0">
                <a:latin typeface="Times New Roman" pitchFamily="18" charset="0"/>
                <a:ea typeface="Times New Roman" pitchFamily="18" charset="0"/>
                <a:cs typeface="Times New Roman" pitchFamily="18" charset="0"/>
              </a:rPr>
              <a:t>Porqué?_________________________________________________________________________________________________________________________________________________________________________________________________</a:t>
            </a:r>
            <a:endParaRPr lang="es-ES" sz="4000" dirty="0">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63379124-ABAC-762B-DB47-5B8B605B1FB3}"/>
              </a:ext>
            </a:extLst>
          </p:cNvPr>
          <p:cNvSpPr txBox="1"/>
          <p:nvPr/>
        </p:nvSpPr>
        <p:spPr>
          <a:xfrm>
            <a:off x="992777" y="2135543"/>
            <a:ext cx="10387917" cy="3170099"/>
          </a:xfrm>
          <a:prstGeom prst="rect">
            <a:avLst/>
          </a:prstGeom>
          <a:noFill/>
        </p:spPr>
        <p:txBody>
          <a:bodyPr wrap="square" rtlCol="0">
            <a:spAutoFit/>
          </a:bodyPr>
          <a:lstStyle/>
          <a:p>
            <a:r>
              <a:rPr lang="es-ES" sz="3600" b="1" i="1" dirty="0" smtClean="0">
                <a:solidFill>
                  <a:srgbClr val="FFFF00"/>
                </a:solidFill>
                <a:latin typeface="Times New Roman" panose="02020603050405020304" pitchFamily="18" charset="0"/>
                <a:cs typeface="Times New Roman" panose="02020603050405020304" pitchFamily="18" charset="0"/>
              </a:rPr>
              <a:t>		</a:t>
            </a:r>
            <a:r>
              <a:rPr lang="es-ES" sz="4000" b="1" i="1" dirty="0" smtClean="0">
                <a:solidFill>
                  <a:srgbClr val="FFFF00"/>
                </a:solidFill>
                <a:latin typeface="Times New Roman" panose="02020603050405020304" pitchFamily="18" charset="0"/>
                <a:cs typeface="Times New Roman" panose="02020603050405020304" pitchFamily="18" charset="0"/>
              </a:rPr>
              <a:t>Porque </a:t>
            </a:r>
            <a:r>
              <a:rPr lang="es-ES" sz="4000" b="1" i="1" dirty="0">
                <a:solidFill>
                  <a:srgbClr val="FFFF00"/>
                </a:solidFill>
                <a:latin typeface="Times New Roman" panose="02020603050405020304" pitchFamily="18" charset="0"/>
                <a:cs typeface="Times New Roman" panose="02020603050405020304" pitchFamily="18" charset="0"/>
              </a:rPr>
              <a:t>un verdadero creyente </a:t>
            </a:r>
            <a:r>
              <a:rPr lang="es-ES" sz="4000" b="1" i="1" dirty="0" smtClean="0">
                <a:solidFill>
                  <a:srgbClr val="FFFF00"/>
                </a:solidFill>
                <a:latin typeface="Times New Roman" panose="02020603050405020304" pitchFamily="18" charset="0"/>
                <a:cs typeface="Times New Roman" panose="02020603050405020304" pitchFamily="18" charset="0"/>
              </a:rPr>
              <a:t>desea comunicarlo </a:t>
            </a:r>
            <a:r>
              <a:rPr lang="es-ES" sz="4000" b="1" i="1" dirty="0">
                <a:solidFill>
                  <a:srgbClr val="FFFF00"/>
                </a:solidFill>
                <a:latin typeface="Times New Roman" panose="02020603050405020304" pitchFamily="18" charset="0"/>
                <a:cs typeface="Times New Roman" panose="02020603050405020304" pitchFamily="18" charset="0"/>
              </a:rPr>
              <a:t>delante de los demás para que ellos sepan de su nueva vida en Cristo Jesús.    Deseará que otros también lleguen a entregarse a Jesucristo para salvación.  </a:t>
            </a:r>
            <a:endParaRPr lang="es-PA" sz="4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9983577"/>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D84CA22-72BA-6B91-C927-84FECA275F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1967" y="1685778"/>
            <a:ext cx="3486443" cy="3486443"/>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F26BF19A-6E51-9BC2-BE1C-B88A6FA3A3C0}"/>
              </a:ext>
            </a:extLst>
          </p:cNvPr>
          <p:cNvSpPr txBox="1"/>
          <p:nvPr/>
        </p:nvSpPr>
        <p:spPr>
          <a:xfrm>
            <a:off x="346364" y="886264"/>
            <a:ext cx="10919511" cy="707886"/>
          </a:xfrm>
          <a:prstGeom prst="rect">
            <a:avLst/>
          </a:prstGeom>
          <a:noFill/>
        </p:spPr>
        <p:txBody>
          <a:bodyPr wrap="square" rtlCol="0">
            <a:spAutoFit/>
          </a:bodyPr>
          <a:lstStyle/>
          <a:p>
            <a:pPr marL="285750" indent="-285750">
              <a:buFont typeface="Arial" panose="020B0604020202020204" pitchFamily="34" charset="0"/>
              <a:buChar char="•"/>
            </a:pPr>
            <a:r>
              <a:rPr lang="es-ES" sz="4000" b="1" dirty="0">
                <a:latin typeface="Times New Roman" panose="02020603050405020304" pitchFamily="18" charset="0"/>
                <a:cs typeface="Times New Roman" panose="02020603050405020304" pitchFamily="18" charset="0"/>
              </a:rPr>
              <a:t>¿En verdad quiere usted ser hijo de Dios? </a:t>
            </a:r>
            <a:r>
              <a:rPr lang="es-ES" sz="4000" b="1" dirty="0" smtClean="0">
                <a:latin typeface="Times New Roman" panose="02020603050405020304" pitchFamily="18" charset="0"/>
                <a:cs typeface="Times New Roman" panose="02020603050405020304" pitchFamily="18" charset="0"/>
              </a:rPr>
              <a:t>_____</a:t>
            </a:r>
            <a:endParaRPr lang="es-ES" sz="4000" b="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73E138F6-F48E-C114-C6E3-978F82385409}"/>
              </a:ext>
            </a:extLst>
          </p:cNvPr>
          <p:cNvSpPr txBox="1"/>
          <p:nvPr/>
        </p:nvSpPr>
        <p:spPr>
          <a:xfrm>
            <a:off x="9903654" y="886265"/>
            <a:ext cx="956604" cy="646331"/>
          </a:xfrm>
          <a:prstGeom prst="rect">
            <a:avLst/>
          </a:prstGeom>
          <a:noFill/>
        </p:spPr>
        <p:txBody>
          <a:bodyPr wrap="square" rtlCol="0">
            <a:spAutoFit/>
          </a:bodyPr>
          <a:lstStyle/>
          <a:p>
            <a:r>
              <a:rPr lang="es-ES" sz="3600" b="1" dirty="0" smtClean="0">
                <a:solidFill>
                  <a:srgbClr val="FFFF00"/>
                </a:solidFill>
                <a:latin typeface="Times New Roman" panose="02020603050405020304" pitchFamily="18" charset="0"/>
                <a:cs typeface="Times New Roman" panose="02020603050405020304" pitchFamily="18" charset="0"/>
              </a:rPr>
              <a:t>???</a:t>
            </a:r>
            <a:endParaRPr lang="es-PA" sz="3600" b="1" dirty="0">
              <a:solidFill>
                <a:srgbClr val="FFFF00"/>
              </a:solidFill>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303A9659-FBB8-E73B-F7A8-000FFE94335B}"/>
              </a:ext>
            </a:extLst>
          </p:cNvPr>
          <p:cNvSpPr txBox="1"/>
          <p:nvPr/>
        </p:nvSpPr>
        <p:spPr>
          <a:xfrm>
            <a:off x="-143690" y="5172221"/>
            <a:ext cx="12335690" cy="1323439"/>
          </a:xfrm>
          <a:prstGeom prst="rect">
            <a:avLst/>
          </a:prstGeom>
          <a:noFill/>
        </p:spPr>
        <p:txBody>
          <a:bodyPr wrap="square" rtlCol="0">
            <a:spAutoFit/>
          </a:bodyPr>
          <a:lstStyle/>
          <a:p>
            <a:pPr marL="571500" indent="-571500" algn="ctr">
              <a:buFont typeface="Arial" panose="020B0604020202020204" pitchFamily="34" charset="0"/>
              <a:buChar char="•"/>
            </a:pPr>
            <a:r>
              <a:rPr lang="es-ES" sz="4000" dirty="0">
                <a:latin typeface="Times New Roman" panose="02020603050405020304" pitchFamily="18" charset="0"/>
                <a:cs typeface="Times New Roman" panose="02020603050405020304" pitchFamily="18" charset="0"/>
              </a:rPr>
              <a:t>Estudie cuidadosamente lo siguiente y considere el costo de ser un verdadero discípulo del Señor Jesucristo.</a:t>
            </a:r>
            <a:endParaRPr lang="es-PA"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2461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barn(inVertical)">
                                      <p:cBhvr>
                                        <p:cTn id="13" dur="5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 calcmode="lin" valueType="num">
                                      <p:cBhvr additive="base">
                                        <p:cTn id="18"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968188" y="470646"/>
          <a:ext cx="9518527" cy="6030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lecha: a la derecha con bandas 1">
            <a:extLst>
              <a:ext uri="{FF2B5EF4-FFF2-40B4-BE49-F238E27FC236}">
                <a16:creationId xmlns:a16="http://schemas.microsoft.com/office/drawing/2014/main" id="{34E79AB6-34FB-7E47-30AA-943C0CA9A54A}"/>
              </a:ext>
            </a:extLst>
          </p:cNvPr>
          <p:cNvSpPr/>
          <p:nvPr/>
        </p:nvSpPr>
        <p:spPr>
          <a:xfrm>
            <a:off x="309282" y="850526"/>
            <a:ext cx="11564471" cy="5156948"/>
          </a:xfrm>
          <a:prstGeom prst="stripedRightArrow">
            <a:avLst/>
          </a:prstGeom>
          <a:solidFill>
            <a:srgbClr val="81FD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6000" b="1" i="0" u="none" strike="noStrike" kern="1200" cap="none" spc="0" normalizeH="0" baseline="0" noProof="0" dirty="0">
                <a:ln>
                  <a:noFill/>
                </a:ln>
                <a:solidFill>
                  <a:prstClr val="black"/>
                </a:solidFill>
                <a:effectLst/>
                <a:uLnTx/>
                <a:uFillTx/>
                <a:latin typeface="Century Gothic" panose="020B0502020202020204"/>
                <a:ea typeface="+mn-ea"/>
                <a:cs typeface="+mn-cs"/>
              </a:rPr>
              <a:t>VII. CUESTA MUCHO SER UN DISCÍPULO DE CRISTO.</a:t>
            </a:r>
          </a:p>
        </p:txBody>
      </p:sp>
    </p:spTree>
    <p:extLst>
      <p:ext uri="{BB962C8B-B14F-4D97-AF65-F5344CB8AC3E}">
        <p14:creationId xmlns:p14="http://schemas.microsoft.com/office/powerpoint/2010/main" val="3045455500"/>
      </p:ext>
    </p:extLst>
  </p:cSld>
  <p:clrMapOvr>
    <a:masterClrMapping/>
  </p:clrMapOvr>
  <p:transition spd="slow">
    <p:cover dir="ru"/>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513548"/>
            <a:ext cx="10893015" cy="5632311"/>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Cristo Jesús pagó el costo completo para que usted sea salvo, pero le va a costar mucho si en verdad usted quiere seguirle y ser Su discípulo. No es lógico comprometerse en un trato o negocio sin saber el costo o las consecuencias de ese compromiso. Tampoco debe hacer una decisión espiritual sin considerar primero lo que Jesucristo dijo en Lucas 14 acerca de las pruebas y dificultades que puedan llegar al verdadero Cristiano. </a:t>
            </a:r>
          </a:p>
        </p:txBody>
      </p:sp>
    </p:spTree>
    <p:extLst>
      <p:ext uri="{BB962C8B-B14F-4D97-AF65-F5344CB8AC3E}">
        <p14:creationId xmlns:p14="http://schemas.microsoft.com/office/powerpoint/2010/main" val="1219890233"/>
      </p:ext>
    </p:extLst>
  </p:cSld>
  <p:clrMapOvr>
    <a:masterClrMapping/>
  </p:clrMapOvr>
  <p:transition spd="slow">
    <p:strips dir="ru"/>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647006"/>
            <a:ext cx="10569389" cy="5016758"/>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No debe hacer una promesa a Dios si no la piensa cumplir o si no la entiende. Él le hace responsable por sus decisiones. La ignorancia del compromiso no le da ninguna excusa para con Dios. La decisión de entregarse a Cristo Jesús requiere la comprensión del plan de Dios para la salvación. No es una mera decisión, creencia u oración, pensando que fuera algo bueno que hacer.</a:t>
            </a:r>
          </a:p>
        </p:txBody>
      </p:sp>
    </p:spTree>
    <p:extLst>
      <p:ext uri="{BB962C8B-B14F-4D97-AF65-F5344CB8AC3E}">
        <p14:creationId xmlns:p14="http://schemas.microsoft.com/office/powerpoint/2010/main" val="2533536710"/>
      </p:ext>
    </p:extLst>
  </p:cSld>
  <p:clrMapOvr>
    <a:masterClrMapping/>
  </p:clrMapOvr>
  <p:transition spd="slow">
    <p:strips dir="ru"/>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578209"/>
            <a:ext cx="10919141" cy="5447645"/>
          </a:xfrm>
          <a:prstGeom prst="rect">
            <a:avLst/>
          </a:prstGeom>
        </p:spPr>
        <p:txBody>
          <a:bodyPr wrap="square">
            <a:spAutoFit/>
          </a:bodyPr>
          <a:lstStyle/>
          <a:p>
            <a:pPr lvl="0" indent="-736600" algn="just" defTabSz="457200">
              <a:defRPr/>
            </a:pPr>
            <a:r>
              <a:rPr lang="es-ES" sz="4000" b="1" dirty="0">
                <a:latin typeface="Times New Roman" pitchFamily="18" charset="0"/>
                <a:ea typeface="Times New Roman" pitchFamily="18" charset="0"/>
                <a:cs typeface="Times New Roman" pitchFamily="18" charset="0"/>
              </a:rPr>
              <a:t>Hay siete verdades básicas para ayudarle a entender el costo del discipulado verdadero de Jesucristo. </a:t>
            </a:r>
            <a:r>
              <a:rPr lang="es-ES" sz="4000" dirty="0" smtClean="0">
                <a:latin typeface="Times New Roman" pitchFamily="18" charset="0"/>
                <a:ea typeface="Times New Roman" pitchFamily="18" charset="0"/>
                <a:cs typeface="Times New Roman" pitchFamily="18" charset="0"/>
              </a:rPr>
              <a:t>La </a:t>
            </a:r>
            <a:r>
              <a:rPr lang="es-ES" sz="4000" dirty="0">
                <a:latin typeface="Times New Roman" pitchFamily="18" charset="0"/>
                <a:ea typeface="Times New Roman" pitchFamily="18" charset="0"/>
                <a:cs typeface="Times New Roman" pitchFamily="18" charset="0"/>
              </a:rPr>
              <a:t>salvación no se adquiere por ninguna de estas siete verdades básicas; sin embargo, es mi deseo ayudarle a entender que hay un costo para ser un verdadero discípulo de Jesucristo.</a:t>
            </a:r>
          </a:p>
          <a:p>
            <a:pPr lvl="0" indent="-736600" algn="just" defTabSz="457200">
              <a:defRPr/>
            </a:pPr>
            <a:endParaRPr lang="es-ES" sz="3600" dirty="0">
              <a:latin typeface="Times New Roman" pitchFamily="18" charset="0"/>
              <a:ea typeface="Times New Roman" pitchFamily="18" charset="0"/>
              <a:cs typeface="Times New Roman" pitchFamily="18" charset="0"/>
            </a:endParaRPr>
          </a:p>
          <a:p>
            <a:pPr marL="736600" lvl="0" indent="-1473200" algn="just" defTabSz="457200">
              <a:defRPr/>
            </a:pPr>
            <a:r>
              <a:rPr lang="es-ES" sz="3600" dirty="0">
                <a:latin typeface="Times New Roman" pitchFamily="18" charset="0"/>
                <a:ea typeface="Times New Roman" pitchFamily="18" charset="0"/>
                <a:cs typeface="Times New Roman" pitchFamily="18" charset="0"/>
              </a:rPr>
              <a:t>1.	Como un verdadero discípulo de Cristo, </a:t>
            </a:r>
            <a:r>
              <a:rPr lang="es-ES" sz="3600" b="1" dirty="0">
                <a:latin typeface="Times New Roman" pitchFamily="18" charset="0"/>
                <a:ea typeface="Times New Roman" pitchFamily="18" charset="0"/>
                <a:cs typeface="Times New Roman" pitchFamily="18" charset="0"/>
              </a:rPr>
              <a:t>su amor y obediencia a Dios tienen que ser primordial.</a:t>
            </a:r>
          </a:p>
        </p:txBody>
      </p:sp>
    </p:spTree>
    <p:extLst>
      <p:ext uri="{BB962C8B-B14F-4D97-AF65-F5344CB8AC3E}">
        <p14:creationId xmlns:p14="http://schemas.microsoft.com/office/powerpoint/2010/main" val="2393944546"/>
      </p:ext>
    </p:extLst>
  </p:cSld>
  <p:clrMapOvr>
    <a:masterClrMapping/>
  </p:clrMapOvr>
  <p:transition spd="slow">
    <p:strips dir="ru"/>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98810"/>
            <a:ext cx="10569389" cy="5016758"/>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¿Está el amor a Dios tomando el primer lugar en su vida? En </a:t>
            </a:r>
            <a:r>
              <a:rPr lang="es-ES" sz="4000" i="1" dirty="0">
                <a:solidFill>
                  <a:srgbClr val="FFFF00"/>
                </a:solidFill>
                <a:latin typeface="Times New Roman" pitchFamily="18" charset="0"/>
                <a:ea typeface="Times New Roman" pitchFamily="18" charset="0"/>
                <a:cs typeface="Times New Roman" pitchFamily="18" charset="0"/>
              </a:rPr>
              <a:t>Marcos 12:30 </a:t>
            </a:r>
            <a:r>
              <a:rPr lang="es-ES" sz="4000" dirty="0">
                <a:latin typeface="Times New Roman" pitchFamily="18" charset="0"/>
                <a:ea typeface="Times New Roman" pitchFamily="18" charset="0"/>
                <a:cs typeface="Times New Roman" pitchFamily="18" charset="0"/>
              </a:rPr>
              <a:t>nos recuerda de este gran mandato: </a:t>
            </a:r>
            <a:r>
              <a:rPr lang="es-ES" sz="4000" i="1" dirty="0">
                <a:solidFill>
                  <a:srgbClr val="FFFF00"/>
                </a:solidFill>
                <a:latin typeface="Times New Roman" pitchFamily="18" charset="0"/>
                <a:ea typeface="Times New Roman" pitchFamily="18" charset="0"/>
                <a:cs typeface="Times New Roman" pitchFamily="18" charset="0"/>
              </a:rPr>
              <a:t>Y amarás al Señor tu Dios con _______</a:t>
            </a:r>
            <a:r>
              <a:rPr lang="es-ES" sz="4000" dirty="0">
                <a:solidFill>
                  <a:srgbClr val="FFFF00"/>
                </a:solidFill>
                <a:latin typeface="Times New Roman" pitchFamily="18" charset="0"/>
                <a:ea typeface="Times New Roman" pitchFamily="18" charset="0"/>
                <a:cs typeface="Times New Roman" pitchFamily="18" charset="0"/>
              </a:rPr>
              <a:t>tu corazón, y con _______ tu alma, y con ________</a:t>
            </a:r>
            <a:r>
              <a:rPr lang="es-ES" sz="4000" dirty="0" smtClean="0">
                <a:solidFill>
                  <a:srgbClr val="FFFF00"/>
                </a:solidFill>
                <a:latin typeface="Times New Roman" pitchFamily="18" charset="0"/>
                <a:ea typeface="Times New Roman" pitchFamily="18" charset="0"/>
                <a:cs typeface="Times New Roman" pitchFamily="18" charset="0"/>
              </a:rPr>
              <a:t>tu mente </a:t>
            </a:r>
            <a:r>
              <a:rPr lang="es-ES" sz="4000" dirty="0">
                <a:solidFill>
                  <a:srgbClr val="FFFF00"/>
                </a:solidFill>
                <a:latin typeface="Times New Roman" pitchFamily="18" charset="0"/>
                <a:ea typeface="Times New Roman" pitchFamily="18" charset="0"/>
                <a:cs typeface="Times New Roman" pitchFamily="18" charset="0"/>
              </a:rPr>
              <a:t>y con _______ tus fuerzas. </a:t>
            </a:r>
            <a:r>
              <a:rPr lang="es-ES" sz="4000" dirty="0">
                <a:latin typeface="Times New Roman" pitchFamily="18" charset="0"/>
                <a:ea typeface="Times New Roman" pitchFamily="18" charset="0"/>
                <a:cs typeface="Times New Roman" pitchFamily="18" charset="0"/>
              </a:rPr>
              <a:t>¿Puede amar a Cristo de esta manera y continuar amando las imágenes, tradiciones, reliquias, rituales o cualquier otra cosa que antes veneraba? </a:t>
            </a:r>
          </a:p>
        </p:txBody>
      </p:sp>
      <p:sp>
        <p:nvSpPr>
          <p:cNvPr id="3" name="CuadroTexto 2">
            <a:extLst>
              <a:ext uri="{FF2B5EF4-FFF2-40B4-BE49-F238E27FC236}">
                <a16:creationId xmlns:a16="http://schemas.microsoft.com/office/drawing/2014/main" id="{A8D27DCB-5580-D3A4-7D21-A43FEEC86526}"/>
              </a:ext>
            </a:extLst>
          </p:cNvPr>
          <p:cNvSpPr txBox="1"/>
          <p:nvPr/>
        </p:nvSpPr>
        <p:spPr>
          <a:xfrm>
            <a:off x="1423850" y="2221669"/>
            <a:ext cx="1328057"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todo</a:t>
            </a:r>
            <a:endParaRPr lang="es-PA" sz="4000" b="1"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79F1D4B3-D450-362B-811A-ACD556927EC8}"/>
              </a:ext>
            </a:extLst>
          </p:cNvPr>
          <p:cNvSpPr txBox="1"/>
          <p:nvPr/>
        </p:nvSpPr>
        <p:spPr>
          <a:xfrm>
            <a:off x="6876846" y="2260858"/>
            <a:ext cx="1124857"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toda</a:t>
            </a:r>
            <a:endParaRPr lang="es-PA" sz="4000" b="1"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89631168-67DD-9124-FFB9-7C5867B7879D}"/>
              </a:ext>
            </a:extLst>
          </p:cNvPr>
          <p:cNvSpPr txBox="1"/>
          <p:nvPr/>
        </p:nvSpPr>
        <p:spPr>
          <a:xfrm>
            <a:off x="1516743" y="2841874"/>
            <a:ext cx="1248227"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toda</a:t>
            </a:r>
            <a:endParaRPr lang="es-PA" sz="4000" b="1" i="1"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33D8E68E-B2D6-FA16-CD3F-A166AD2493B7}"/>
              </a:ext>
            </a:extLst>
          </p:cNvPr>
          <p:cNvSpPr txBox="1"/>
          <p:nvPr/>
        </p:nvSpPr>
        <p:spPr>
          <a:xfrm>
            <a:off x="7026342" y="2868423"/>
            <a:ext cx="1288891"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todas</a:t>
            </a:r>
            <a:r>
              <a:rPr lang="es-ES" sz="4000" b="1" i="1" dirty="0">
                <a:solidFill>
                  <a:srgbClr val="FFFF00"/>
                </a:solidFill>
                <a:latin typeface="Times New Roman" panose="02020603050405020304" pitchFamily="18" charset="0"/>
                <a:cs typeface="Times New Roman" panose="02020603050405020304" pitchFamily="18" charset="0"/>
              </a:rPr>
              <a:t>  </a:t>
            </a:r>
            <a:endParaRPr lang="es-PA" sz="4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9517796"/>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additive="base">
                                        <p:cTn id="2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63035"/>
            <a:ext cx="10569389" cy="6247864"/>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Si tiene la confianza en estas cosas, la verdad es, </a:t>
            </a:r>
            <a:r>
              <a:rPr lang="es-ES" sz="4000" dirty="0" smtClean="0">
                <a:latin typeface="Times New Roman" pitchFamily="18" charset="0"/>
                <a:ea typeface="Times New Roman" pitchFamily="18" charset="0"/>
                <a:cs typeface="Times New Roman" pitchFamily="18" charset="0"/>
              </a:rPr>
              <a:t>que usted no </a:t>
            </a:r>
            <a:r>
              <a:rPr lang="es-ES" sz="4000" dirty="0">
                <a:latin typeface="Times New Roman" pitchFamily="18" charset="0"/>
                <a:ea typeface="Times New Roman" pitchFamily="18" charset="0"/>
                <a:cs typeface="Times New Roman" pitchFamily="18" charset="0"/>
              </a:rPr>
              <a:t>ama Dios. </a:t>
            </a:r>
            <a:r>
              <a:rPr lang="es-ES" sz="4000" dirty="0">
                <a:solidFill>
                  <a:srgbClr val="FFFF00"/>
                </a:solidFill>
                <a:latin typeface="Times New Roman" pitchFamily="18" charset="0"/>
                <a:ea typeface="Times New Roman" pitchFamily="18" charset="0"/>
                <a:cs typeface="Times New Roman" pitchFamily="18" charset="0"/>
              </a:rPr>
              <a:t>Deuteronomio 7:25-26 </a:t>
            </a:r>
            <a:r>
              <a:rPr lang="es-ES" sz="4000" dirty="0">
                <a:latin typeface="Times New Roman" pitchFamily="18" charset="0"/>
                <a:ea typeface="Times New Roman" pitchFamily="18" charset="0"/>
                <a:cs typeface="Times New Roman" pitchFamily="18" charset="0"/>
              </a:rPr>
              <a:t>nos dice lo que tiene que hacer con aquellas cosas: </a:t>
            </a:r>
            <a:r>
              <a:rPr lang="es-ES" sz="4000" i="1" dirty="0">
                <a:solidFill>
                  <a:srgbClr val="FFFF00"/>
                </a:solidFill>
                <a:latin typeface="Times New Roman" pitchFamily="18" charset="0"/>
                <a:ea typeface="Times New Roman" pitchFamily="18" charset="0"/>
                <a:cs typeface="Times New Roman" pitchFamily="18" charset="0"/>
              </a:rPr>
              <a:t>Las esculturas de sus dioses quemarás en el fuego; no codiciarás plata ni oro de ellas para tomarlo para ti, para que no tropieces en ello, pues es abominación a Jehová tu Dios; y no traerás cosa____________</a:t>
            </a:r>
            <a:r>
              <a:rPr lang="es-ES" sz="4000" dirty="0">
                <a:latin typeface="Times New Roman" pitchFamily="18" charset="0"/>
                <a:ea typeface="Times New Roman" pitchFamily="18" charset="0"/>
                <a:cs typeface="Times New Roman" pitchFamily="18" charset="0"/>
              </a:rPr>
              <a:t>(maldita) </a:t>
            </a:r>
            <a:r>
              <a:rPr lang="es-ES" sz="4000" i="1" dirty="0">
                <a:solidFill>
                  <a:srgbClr val="FFFF00"/>
                </a:solidFill>
                <a:latin typeface="Times New Roman" pitchFamily="18" charset="0"/>
                <a:ea typeface="Times New Roman" pitchFamily="18" charset="0"/>
                <a:cs typeface="Times New Roman" pitchFamily="18" charset="0"/>
              </a:rPr>
              <a:t>a tu casa, para que no seas anatema</a:t>
            </a:r>
            <a:r>
              <a:rPr lang="es-ES" sz="4000" dirty="0">
                <a:latin typeface="Times New Roman" pitchFamily="18" charset="0"/>
                <a:ea typeface="Times New Roman" pitchFamily="18" charset="0"/>
                <a:cs typeface="Times New Roman" pitchFamily="18" charset="0"/>
              </a:rPr>
              <a:t> (condenado); </a:t>
            </a:r>
            <a:r>
              <a:rPr lang="es-ES" sz="4000" i="1" dirty="0">
                <a:solidFill>
                  <a:srgbClr val="FFFF00"/>
                </a:solidFill>
                <a:latin typeface="Times New Roman" pitchFamily="18" charset="0"/>
                <a:ea typeface="Times New Roman" pitchFamily="18" charset="0"/>
                <a:cs typeface="Times New Roman" pitchFamily="18" charset="0"/>
              </a:rPr>
              <a:t>del todo la aborrecerás y la abominarás, porque es anatema</a:t>
            </a:r>
            <a:r>
              <a:rPr lang="es-ES" sz="4000" i="1" dirty="0" smtClean="0">
                <a:solidFill>
                  <a:srgbClr val="FFFF00"/>
                </a:solidFill>
                <a:latin typeface="Times New Roman" pitchFamily="18" charset="0"/>
                <a:ea typeface="Times New Roman" pitchFamily="18" charset="0"/>
                <a:cs typeface="Times New Roman" pitchFamily="18" charset="0"/>
              </a:rPr>
              <a:t>.</a:t>
            </a:r>
            <a:endParaRPr lang="es-ES" sz="4000" dirty="0">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63379124-ABAC-762B-DB47-5B8B605B1FB3}"/>
              </a:ext>
            </a:extLst>
          </p:cNvPr>
          <p:cNvSpPr txBox="1"/>
          <p:nvPr/>
        </p:nvSpPr>
        <p:spPr>
          <a:xfrm>
            <a:off x="1970995" y="4429092"/>
            <a:ext cx="2875324"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abominable</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5337783"/>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72039"/>
            <a:ext cx="11232649" cy="6247864"/>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¿Qué es lo que Dios odia?_______________  Qué es lo que requiere Dios que hagamos con esas cosas? </a:t>
            </a:r>
            <a:r>
              <a:rPr lang="es-ES" sz="4000" dirty="0" smtClean="0">
                <a:latin typeface="Times New Roman" pitchFamily="18" charset="0"/>
                <a:ea typeface="Times New Roman" pitchFamily="18" charset="0"/>
                <a:cs typeface="Times New Roman" pitchFamily="18" charset="0"/>
              </a:rPr>
              <a:t>___________________________________________ ___________________________________________Como </a:t>
            </a:r>
            <a:r>
              <a:rPr lang="es-ES" sz="4000" dirty="0">
                <a:latin typeface="Times New Roman" pitchFamily="18" charset="0"/>
                <a:ea typeface="Times New Roman" pitchFamily="18" charset="0"/>
                <a:cs typeface="Times New Roman" pitchFamily="18" charset="0"/>
              </a:rPr>
              <a:t>discípulo de Cristo sus actitudes cambiarán hacia la mundanalidad y el mundo cambiará su manera de tratarle a usted. ¿Cuál debe ser su actitud hacia el mundo? 1ª de Juan </a:t>
            </a:r>
            <a:r>
              <a:rPr lang="es-ES" sz="4000" dirty="0" smtClean="0">
                <a:latin typeface="Times New Roman" pitchFamily="18" charset="0"/>
                <a:ea typeface="Times New Roman" pitchFamily="18" charset="0"/>
                <a:cs typeface="Times New Roman" pitchFamily="18" charset="0"/>
              </a:rPr>
              <a:t>2:15-17 </a:t>
            </a:r>
            <a:r>
              <a:rPr lang="es-ES" sz="4000" dirty="0">
                <a:latin typeface="Times New Roman" pitchFamily="18" charset="0"/>
                <a:ea typeface="Times New Roman" pitchFamily="18" charset="0"/>
                <a:cs typeface="Times New Roman" pitchFamily="18" charset="0"/>
              </a:rPr>
              <a:t>da la respuesta: </a:t>
            </a:r>
            <a:r>
              <a:rPr lang="es-ES" sz="4000" i="1" dirty="0">
                <a:solidFill>
                  <a:srgbClr val="FFFF00"/>
                </a:solidFill>
                <a:latin typeface="Times New Roman" pitchFamily="18" charset="0"/>
                <a:ea typeface="Times New Roman" pitchFamily="18" charset="0"/>
                <a:cs typeface="Times New Roman" pitchFamily="18" charset="0"/>
              </a:rPr>
              <a:t>No améis al________, ni las cosas que están en el mundo. </a:t>
            </a:r>
          </a:p>
        </p:txBody>
      </p:sp>
      <p:sp>
        <p:nvSpPr>
          <p:cNvPr id="3" name="CuadroTexto 2">
            <a:extLst>
              <a:ext uri="{FF2B5EF4-FFF2-40B4-BE49-F238E27FC236}">
                <a16:creationId xmlns:a16="http://schemas.microsoft.com/office/drawing/2014/main" id="{63379124-ABAC-762B-DB47-5B8B605B1FB3}"/>
              </a:ext>
            </a:extLst>
          </p:cNvPr>
          <p:cNvSpPr txBox="1"/>
          <p:nvPr/>
        </p:nvSpPr>
        <p:spPr>
          <a:xfrm>
            <a:off x="7002394" y="398165"/>
            <a:ext cx="2481241" cy="646331"/>
          </a:xfrm>
          <a:prstGeom prst="rect">
            <a:avLst/>
          </a:prstGeom>
          <a:noFill/>
        </p:spPr>
        <p:txBody>
          <a:bodyPr wrap="square" rtlCol="0">
            <a:spAutoFit/>
          </a:bodyPr>
          <a:lstStyle/>
          <a:p>
            <a:r>
              <a:rPr lang="es-ES" sz="3600" b="1" i="1" dirty="0" smtClean="0">
                <a:solidFill>
                  <a:srgbClr val="FFFF00"/>
                </a:solidFill>
                <a:latin typeface="Times New Roman" panose="02020603050405020304" pitchFamily="18" charset="0"/>
                <a:cs typeface="Times New Roman" panose="02020603050405020304" pitchFamily="18" charset="0"/>
              </a:rPr>
              <a:t>Idolatría </a:t>
            </a:r>
            <a:endParaRPr lang="es-PA" sz="3600" b="1" i="1" dirty="0">
              <a:solidFill>
                <a:srgbClr val="FFFF00"/>
              </a:solidFill>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34FC2D25-30D2-E819-28DE-78EDE0A10372}"/>
              </a:ext>
            </a:extLst>
          </p:cNvPr>
          <p:cNvSpPr txBox="1"/>
          <p:nvPr/>
        </p:nvSpPr>
        <p:spPr>
          <a:xfrm>
            <a:off x="811305" y="1743129"/>
            <a:ext cx="10569389" cy="1200329"/>
          </a:xfrm>
          <a:prstGeom prst="rect">
            <a:avLst/>
          </a:prstGeom>
          <a:noFill/>
        </p:spPr>
        <p:txBody>
          <a:bodyPr wrap="square" rtlCol="0">
            <a:spAutoFit/>
          </a:bodyPr>
          <a:lstStyle/>
          <a:p>
            <a:r>
              <a:rPr lang="es-ES" sz="3600" b="1" i="1" dirty="0" smtClean="0">
                <a:solidFill>
                  <a:srgbClr val="FFFF00"/>
                </a:solidFill>
                <a:latin typeface="Times New Roman" panose="02020603050405020304" pitchFamily="18" charset="0"/>
                <a:cs typeface="Times New Roman" panose="02020603050405020304" pitchFamily="18" charset="0"/>
              </a:rPr>
              <a:t>No </a:t>
            </a:r>
            <a:r>
              <a:rPr lang="es-ES" sz="3600" b="1" i="1" dirty="0">
                <a:solidFill>
                  <a:srgbClr val="FFFF00"/>
                </a:solidFill>
                <a:latin typeface="Times New Roman" panose="02020603050405020304" pitchFamily="18" charset="0"/>
                <a:cs typeface="Times New Roman" panose="02020603050405020304" pitchFamily="18" charset="0"/>
              </a:rPr>
              <a:t>las tengamos en nuestros hogares ni en </a:t>
            </a:r>
            <a:r>
              <a:rPr lang="es-ES" sz="3600" b="1" i="1" dirty="0" smtClean="0">
                <a:solidFill>
                  <a:srgbClr val="FFFF00"/>
                </a:solidFill>
                <a:latin typeface="Times New Roman" panose="02020603050405020304" pitchFamily="18" charset="0"/>
                <a:cs typeface="Times New Roman" panose="02020603050405020304" pitchFamily="18" charset="0"/>
              </a:rPr>
              <a:t>nuestras vidas.  </a:t>
            </a:r>
            <a:r>
              <a:rPr lang="es-ES" sz="3600" b="1" i="1" dirty="0">
                <a:solidFill>
                  <a:srgbClr val="FFFF00"/>
                </a:solidFill>
                <a:latin typeface="Times New Roman" panose="02020603050405020304" pitchFamily="18" charset="0"/>
                <a:cs typeface="Times New Roman" panose="02020603050405020304" pitchFamily="18" charset="0"/>
              </a:rPr>
              <a:t>Aquellas cosas también las debemos destruir.</a:t>
            </a:r>
            <a:endParaRPr lang="es-PA" sz="3600" b="1" i="1" dirty="0">
              <a:solidFill>
                <a:srgbClr val="FFFF00"/>
              </a:solidFill>
              <a:latin typeface="Times New Roman" panose="02020603050405020304" pitchFamily="18" charset="0"/>
              <a:cs typeface="Times New Roman" panose="02020603050405020304" pitchFamily="18" charset="0"/>
            </a:endParaRPr>
          </a:p>
        </p:txBody>
      </p:sp>
      <p:sp>
        <p:nvSpPr>
          <p:cNvPr id="11" name="CuadroTexto 10">
            <a:extLst>
              <a:ext uri="{FF2B5EF4-FFF2-40B4-BE49-F238E27FC236}">
                <a16:creationId xmlns:a16="http://schemas.microsoft.com/office/drawing/2014/main" id="{2C85A297-5ABA-A54C-70FC-B6DDDD824FB1}"/>
              </a:ext>
            </a:extLst>
          </p:cNvPr>
          <p:cNvSpPr txBox="1"/>
          <p:nvPr/>
        </p:nvSpPr>
        <p:spPr>
          <a:xfrm>
            <a:off x="3646841" y="5253620"/>
            <a:ext cx="1787308"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mundo</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4914607"/>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1">
                                            <p:txEl>
                                              <p:pRg st="0" end="0"/>
                                            </p:txEl>
                                          </p:spTgt>
                                        </p:tgtEl>
                                        <p:attrNameLst>
                                          <p:attrName>style.visibility</p:attrName>
                                        </p:attrNameLst>
                                      </p:cBhvr>
                                      <p:to>
                                        <p:strVal val="visible"/>
                                      </p:to>
                                    </p:set>
                                    <p:anim calcmode="lin" valueType="num">
                                      <p:cBhvr additive="base">
                                        <p:cTn id="18"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479171"/>
            <a:ext cx="10569389" cy="5632311"/>
          </a:xfrm>
          <a:prstGeom prst="rect">
            <a:avLst/>
          </a:prstGeom>
        </p:spPr>
        <p:txBody>
          <a:bodyPr wrap="square">
            <a:spAutoFit/>
          </a:bodyPr>
          <a:lstStyle/>
          <a:p>
            <a:pPr lvl="0" indent="-736600" algn="just" defTabSz="457200">
              <a:defRPr/>
            </a:pPr>
            <a:r>
              <a:rPr lang="es-ES" sz="4000" i="1" dirty="0">
                <a:solidFill>
                  <a:srgbClr val="FFFF00"/>
                </a:solidFill>
                <a:latin typeface="Times New Roman" pitchFamily="18" charset="0"/>
                <a:ea typeface="Times New Roman" pitchFamily="18" charset="0"/>
                <a:cs typeface="Times New Roman" pitchFamily="18" charset="0"/>
              </a:rPr>
              <a:t>Si alguno ama al________, el amor del Padre no está en él. Porque todo lo que hay en el</a:t>
            </a:r>
            <a:r>
              <a:rPr lang="es-ES" sz="4000" i="1" dirty="0" smtClean="0">
                <a:solidFill>
                  <a:srgbClr val="FFFF00"/>
                </a:solidFill>
                <a:latin typeface="Times New Roman" pitchFamily="18" charset="0"/>
                <a:ea typeface="Times New Roman" pitchFamily="18" charset="0"/>
                <a:cs typeface="Times New Roman" pitchFamily="18" charset="0"/>
              </a:rPr>
              <a:t>________, </a:t>
            </a:r>
            <a:r>
              <a:rPr lang="es-ES" sz="4000" i="1" dirty="0">
                <a:solidFill>
                  <a:srgbClr val="FFFF00"/>
                </a:solidFill>
                <a:latin typeface="Times New Roman" pitchFamily="18" charset="0"/>
                <a:ea typeface="Times New Roman" pitchFamily="18" charset="0"/>
                <a:cs typeface="Times New Roman" pitchFamily="18" charset="0"/>
              </a:rPr>
              <a:t>los deseos de la carne, los deseos de los ojos, y la vanagloria de la vida, no proviene del Padre, sino del_________.</a:t>
            </a:r>
            <a:r>
              <a:rPr lang="es-ES" sz="4000" dirty="0">
                <a:latin typeface="Times New Roman" pitchFamily="18" charset="0"/>
                <a:ea typeface="Times New Roman" pitchFamily="18" charset="0"/>
                <a:cs typeface="Times New Roman" pitchFamily="18" charset="0"/>
              </a:rPr>
              <a:t> </a:t>
            </a:r>
            <a:r>
              <a:rPr lang="es-ES" sz="4000" i="1" dirty="0">
                <a:solidFill>
                  <a:srgbClr val="FFFF00"/>
                </a:solidFill>
                <a:latin typeface="Times New Roman" pitchFamily="18" charset="0"/>
                <a:ea typeface="Times New Roman" pitchFamily="18" charset="0"/>
                <a:cs typeface="Times New Roman" pitchFamily="18" charset="0"/>
              </a:rPr>
              <a:t>Y el _________pasa, y sus deseos; pero el que hace la voluntad de Dios permanece para siempre. </a:t>
            </a:r>
            <a:r>
              <a:rPr lang="es-ES" sz="4000" dirty="0">
                <a:latin typeface="Times New Roman" pitchFamily="18" charset="0"/>
                <a:ea typeface="Times New Roman" pitchFamily="18" charset="0"/>
                <a:cs typeface="Times New Roman" pitchFamily="18" charset="0"/>
              </a:rPr>
              <a:t>Cuando se usa aquí la palabra </a:t>
            </a:r>
            <a:r>
              <a:rPr lang="es-ES" sz="4000" dirty="0">
                <a:solidFill>
                  <a:srgbClr val="FFFF00"/>
                </a:solidFill>
                <a:latin typeface="Times New Roman" pitchFamily="18" charset="0"/>
                <a:ea typeface="Times New Roman" pitchFamily="18" charset="0"/>
                <a:cs typeface="Times New Roman" pitchFamily="18" charset="0"/>
              </a:rPr>
              <a:t>“mundo,” </a:t>
            </a:r>
            <a:r>
              <a:rPr lang="es-ES" sz="4000" dirty="0">
                <a:latin typeface="Times New Roman" pitchFamily="18" charset="0"/>
                <a:ea typeface="Times New Roman" pitchFamily="18" charset="0"/>
                <a:cs typeface="Times New Roman" pitchFamily="18" charset="0"/>
              </a:rPr>
              <a:t>el Apóstol Juan hace referencia </a:t>
            </a:r>
            <a:r>
              <a:rPr lang="es-ES" sz="4000" b="1" dirty="0">
                <a:solidFill>
                  <a:srgbClr val="FFFF00"/>
                </a:solidFill>
                <a:latin typeface="Times New Roman" pitchFamily="18" charset="0"/>
                <a:ea typeface="Times New Roman" pitchFamily="18" charset="0"/>
                <a:cs typeface="Times New Roman" pitchFamily="18" charset="0"/>
              </a:rPr>
              <a:t>al sistema mundano</a:t>
            </a:r>
            <a:r>
              <a:rPr lang="es-ES" sz="4000" dirty="0">
                <a:solidFill>
                  <a:srgbClr val="FFFF00"/>
                </a:solidFill>
                <a:latin typeface="Times New Roman" pitchFamily="18" charset="0"/>
                <a:ea typeface="Times New Roman" pitchFamily="18" charset="0"/>
                <a:cs typeface="Times New Roman" pitchFamily="18" charset="0"/>
              </a:rPr>
              <a:t>. </a:t>
            </a:r>
            <a:endParaRPr lang="es-ES" sz="4000" i="1" dirty="0">
              <a:solidFill>
                <a:srgbClr val="FFFF00"/>
              </a:solidFill>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63379124-ABAC-762B-DB47-5B8B605B1FB3}"/>
              </a:ext>
            </a:extLst>
          </p:cNvPr>
          <p:cNvSpPr txBox="1"/>
          <p:nvPr/>
        </p:nvSpPr>
        <p:spPr>
          <a:xfrm>
            <a:off x="4739401" y="513904"/>
            <a:ext cx="181716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mundo</a:t>
            </a:r>
            <a:endParaRPr lang="es-PA" sz="4000" b="1"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34FC2D25-30D2-E819-28DE-78EDE0A10372}"/>
              </a:ext>
            </a:extLst>
          </p:cNvPr>
          <p:cNvSpPr txBox="1"/>
          <p:nvPr/>
        </p:nvSpPr>
        <p:spPr>
          <a:xfrm>
            <a:off x="1810805" y="2897981"/>
            <a:ext cx="1899045"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mundo</a:t>
            </a:r>
            <a:endParaRPr lang="es-PA" sz="4000" b="1"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5E71F356-F851-768F-4499-1A7D749F9BB5}"/>
              </a:ext>
            </a:extLst>
          </p:cNvPr>
          <p:cNvSpPr txBox="1"/>
          <p:nvPr/>
        </p:nvSpPr>
        <p:spPr>
          <a:xfrm>
            <a:off x="9168043" y="1120077"/>
            <a:ext cx="2392585"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mundo</a:t>
            </a:r>
            <a:endParaRPr lang="es-PA" sz="4000" b="1" i="1"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05092556-D66C-3A76-BE06-400F217FDAF7}"/>
              </a:ext>
            </a:extLst>
          </p:cNvPr>
          <p:cNvSpPr txBox="1"/>
          <p:nvPr/>
        </p:nvSpPr>
        <p:spPr>
          <a:xfrm>
            <a:off x="5288054" y="2928758"/>
            <a:ext cx="1870391"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mundo</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641758"/>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98242" y="341203"/>
            <a:ext cx="10569389" cy="5632311"/>
          </a:xfrm>
          <a:prstGeom prst="rect">
            <a:avLst/>
          </a:prstGeom>
        </p:spPr>
        <p:txBody>
          <a:bodyPr wrap="square">
            <a:spAutoFit/>
          </a:bodyPr>
          <a:lstStyle/>
          <a:p>
            <a:pPr lvl="0" indent="-736600" algn="just" defTabSz="457200">
              <a:defRPr/>
            </a:pPr>
            <a:r>
              <a:rPr lang="es-ES" sz="4000" b="1" dirty="0">
                <a:latin typeface="Times New Roman" pitchFamily="18" charset="0"/>
                <a:ea typeface="Times New Roman" pitchFamily="18" charset="0"/>
                <a:cs typeface="Times New Roman" pitchFamily="18" charset="0"/>
              </a:rPr>
              <a:t>¡Dios aborrece los deseos y pasiones del sistema mundano! </a:t>
            </a:r>
            <a:r>
              <a:rPr lang="es-ES" sz="4000" dirty="0">
                <a:latin typeface="Times New Roman" pitchFamily="18" charset="0"/>
                <a:ea typeface="Times New Roman" pitchFamily="18" charset="0"/>
                <a:cs typeface="Times New Roman" pitchFamily="18" charset="0"/>
              </a:rPr>
              <a:t>No es posible continuar en su vieja manera de vivir y al mismo tiempo andar con Dios. </a:t>
            </a:r>
            <a:r>
              <a:rPr lang="es-ES" sz="4000" dirty="0">
                <a:solidFill>
                  <a:srgbClr val="FFFF00"/>
                </a:solidFill>
                <a:latin typeface="Times New Roman" pitchFamily="18" charset="0"/>
                <a:ea typeface="Times New Roman" pitchFamily="18" charset="0"/>
                <a:cs typeface="Times New Roman" pitchFamily="18" charset="0"/>
              </a:rPr>
              <a:t>En Juan 15:18-20 </a:t>
            </a:r>
            <a:r>
              <a:rPr lang="es-ES" sz="4000" dirty="0">
                <a:latin typeface="Times New Roman" pitchFamily="18" charset="0"/>
                <a:ea typeface="Times New Roman" pitchFamily="18" charset="0"/>
                <a:cs typeface="Times New Roman" pitchFamily="18" charset="0"/>
              </a:rPr>
              <a:t>Jesucristo explicó a Sus discípulos: </a:t>
            </a:r>
            <a:r>
              <a:rPr lang="es-ES" sz="4000" i="1" dirty="0">
                <a:solidFill>
                  <a:srgbClr val="FFFF00"/>
                </a:solidFill>
                <a:latin typeface="Times New Roman" pitchFamily="18" charset="0"/>
                <a:ea typeface="Times New Roman" pitchFamily="18" charset="0"/>
                <a:cs typeface="Times New Roman" pitchFamily="18" charset="0"/>
              </a:rPr>
              <a:t>Si el mundo os aborrece, sabed que a mi me ha aborrecido antes que a vosotros. Si fuerais del mundo, el mundo amaría lo suyo; pero porque no sois del________, antes yo os elegí del ______, por eso el mundo os _________. </a:t>
            </a:r>
          </a:p>
        </p:txBody>
      </p:sp>
      <p:sp>
        <p:nvSpPr>
          <p:cNvPr id="3" name="CuadroTexto 2">
            <a:extLst>
              <a:ext uri="{FF2B5EF4-FFF2-40B4-BE49-F238E27FC236}">
                <a16:creationId xmlns:a16="http://schemas.microsoft.com/office/drawing/2014/main" id="{A8D27DCB-5580-D3A4-7D21-A43FEEC86526}"/>
              </a:ext>
            </a:extLst>
          </p:cNvPr>
          <p:cNvSpPr txBox="1"/>
          <p:nvPr/>
        </p:nvSpPr>
        <p:spPr>
          <a:xfrm>
            <a:off x="4910324" y="4618785"/>
            <a:ext cx="1962207"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mundo</a:t>
            </a:r>
            <a:endParaRPr lang="es-PA" sz="4000" b="1"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79F1D4B3-D450-362B-811A-ACD556927EC8}"/>
              </a:ext>
            </a:extLst>
          </p:cNvPr>
          <p:cNvSpPr txBox="1"/>
          <p:nvPr/>
        </p:nvSpPr>
        <p:spPr>
          <a:xfrm>
            <a:off x="786811" y="5212864"/>
            <a:ext cx="206089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mundo</a:t>
            </a:r>
            <a:endParaRPr lang="es-PA" sz="4000" b="1"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89631168-67DD-9124-FFB9-7C5867B7879D}"/>
              </a:ext>
            </a:extLst>
          </p:cNvPr>
          <p:cNvSpPr txBox="1"/>
          <p:nvPr/>
        </p:nvSpPr>
        <p:spPr>
          <a:xfrm>
            <a:off x="7023341" y="5243641"/>
            <a:ext cx="2460293"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aborrece</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8467802"/>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3729" y="610497"/>
            <a:ext cx="10569389" cy="4401205"/>
          </a:xfrm>
          <a:prstGeom prst="rect">
            <a:avLst/>
          </a:prstGeom>
        </p:spPr>
        <p:txBody>
          <a:bodyPr wrap="square">
            <a:spAutoFit/>
          </a:bodyPr>
          <a:lstStyle/>
          <a:p>
            <a:pPr lvl="0" indent="-736600" algn="just" defTabSz="457200">
              <a:defRPr/>
            </a:pPr>
            <a:r>
              <a:rPr lang="es-ES" sz="4000" i="1" dirty="0">
                <a:solidFill>
                  <a:srgbClr val="FFFF00"/>
                </a:solidFill>
                <a:latin typeface="Times New Roman" pitchFamily="18" charset="0"/>
                <a:ea typeface="Times New Roman" pitchFamily="18" charset="0"/>
                <a:cs typeface="Times New Roman" pitchFamily="18" charset="0"/>
              </a:rPr>
              <a:t>Acordaos de la palabra que yo os he dicho: El siervo no es mayor que su señor. Si a mí me han perseguido, también a vosotros os perseguirán; si han guardado mi palabra, también guardarán la vuestra. </a:t>
            </a:r>
            <a:r>
              <a:rPr lang="es-ES" sz="4000" dirty="0">
                <a:latin typeface="Times New Roman" pitchFamily="18" charset="0"/>
                <a:ea typeface="Times New Roman" pitchFamily="18" charset="0"/>
                <a:cs typeface="Times New Roman" pitchFamily="18" charset="0"/>
              </a:rPr>
              <a:t>Entre más compañerismo tenemos con Jesucristo, quien es la LUZ, menos estaremos atraídos a las tinieblas de este mundo. </a:t>
            </a:r>
            <a:endParaRPr lang="es-ES" sz="4000" i="1" dirty="0">
              <a:solidFill>
                <a:srgbClr val="FFFF00"/>
              </a:solidFill>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1595680772"/>
      </p:ext>
    </p:extLst>
  </p:cSld>
  <p:clrMapOvr>
    <a:masterClrMapping/>
  </p:clrMapOvr>
  <p:transition spd="slow">
    <p:strips dir="ru"/>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3729" y="1720840"/>
            <a:ext cx="10569389" cy="2554545"/>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En Juan 3:19 Jesucristo declaró: </a:t>
            </a:r>
            <a:r>
              <a:rPr lang="es-ES" sz="4000" i="1" dirty="0">
                <a:solidFill>
                  <a:srgbClr val="FFFF00"/>
                </a:solidFill>
                <a:latin typeface="Times New Roman" pitchFamily="18" charset="0"/>
                <a:ea typeface="Times New Roman" pitchFamily="18" charset="0"/>
                <a:cs typeface="Times New Roman" pitchFamily="18" charset="0"/>
              </a:rPr>
              <a:t>Y esta es la condenación: que la ______vino al mundo, y los hombres amaron más las tinieblas que la Luz, porque sus obras eran malas.</a:t>
            </a:r>
          </a:p>
        </p:txBody>
      </p:sp>
      <p:sp>
        <p:nvSpPr>
          <p:cNvPr id="3" name="CuadroTexto 2">
            <a:extLst>
              <a:ext uri="{FF2B5EF4-FFF2-40B4-BE49-F238E27FC236}">
                <a16:creationId xmlns:a16="http://schemas.microsoft.com/office/drawing/2014/main" id="{0C2672B0-1EC9-CB67-FE85-89F269562636}"/>
              </a:ext>
            </a:extLst>
          </p:cNvPr>
          <p:cNvSpPr txBox="1"/>
          <p:nvPr/>
        </p:nvSpPr>
        <p:spPr>
          <a:xfrm>
            <a:off x="5531223" y="2279725"/>
            <a:ext cx="1274526"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Luz</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678431"/>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8211" y="3473226"/>
            <a:ext cx="10569389" cy="1569660"/>
          </a:xfrm>
          <a:prstGeom prst="rect">
            <a:avLst/>
          </a:prstGeom>
        </p:spPr>
        <p:txBody>
          <a:bodyPr wrap="square">
            <a:spAutoFit/>
          </a:bodyPr>
          <a:lstStyle/>
          <a:p>
            <a:pPr lvl="0" indent="-736600" algn="just" defTabSz="457200">
              <a:defRPr/>
            </a:pPr>
            <a:r>
              <a:rPr lang="es-ES" sz="9600" dirty="0">
                <a:latin typeface="Times New Roman" pitchFamily="18" charset="0"/>
                <a:ea typeface="Times New Roman" pitchFamily="18" charset="0"/>
                <a:cs typeface="Times New Roman" pitchFamily="18" charset="0"/>
              </a:rPr>
              <a:t>Lea </a:t>
            </a:r>
            <a:r>
              <a:rPr lang="es-ES" sz="9600" i="1" dirty="0">
                <a:latin typeface="Times New Roman" pitchFamily="18" charset="0"/>
                <a:ea typeface="Times New Roman" pitchFamily="18" charset="0"/>
                <a:cs typeface="Times New Roman" pitchFamily="18" charset="0"/>
              </a:rPr>
              <a:t>Lucas 14:25-35</a:t>
            </a:r>
            <a:r>
              <a:rPr lang="es-ES" sz="9600" dirty="0">
                <a:latin typeface="Times New Roman" pitchFamily="18" charset="0"/>
                <a:ea typeface="Times New Roman" pitchFamily="18" charset="0"/>
                <a:cs typeface="Times New Roman" pitchFamily="18" charset="0"/>
              </a:rPr>
              <a:t>. </a:t>
            </a:r>
            <a:endParaRPr lang="es-ES" sz="9600" b="1" dirty="0">
              <a:latin typeface="Times New Roman" pitchFamily="18" charset="0"/>
              <a:ea typeface="Times New Roman" pitchFamily="18" charset="0"/>
              <a:cs typeface="Times New Roman" pitchFamily="18" charset="0"/>
            </a:endParaRPr>
          </a:p>
        </p:txBody>
      </p:sp>
      <p:sp>
        <p:nvSpPr>
          <p:cNvPr id="4" name="TextBox 3">
            <a:extLst>
              <a:ext uri="{FF2B5EF4-FFF2-40B4-BE49-F238E27FC236}">
                <a16:creationId xmlns:a16="http://schemas.microsoft.com/office/drawing/2014/main" id="{5061F183-AA62-DA36-A227-55FAD3C62172}"/>
              </a:ext>
            </a:extLst>
          </p:cNvPr>
          <p:cNvSpPr txBox="1"/>
          <p:nvPr/>
        </p:nvSpPr>
        <p:spPr>
          <a:xfrm>
            <a:off x="597408" y="967692"/>
            <a:ext cx="10218638" cy="1938992"/>
          </a:xfrm>
          <a:prstGeom prst="rect">
            <a:avLst/>
          </a:prstGeom>
          <a:noFill/>
        </p:spPr>
        <p:txBody>
          <a:bodyPr wrap="square">
            <a:spAutoFit/>
          </a:bodyPr>
          <a:lstStyle/>
          <a:p>
            <a:pPr marL="736600" lvl="0" indent="-1473200" algn="just" defTabSz="457200">
              <a:tabLst>
                <a:tab pos="914400" algn="l"/>
              </a:tabLst>
              <a:defRPr/>
            </a:pPr>
            <a:r>
              <a:rPr lang="es-ES" sz="4000" b="1" dirty="0">
                <a:latin typeface="Times New Roman" pitchFamily="18" charset="0"/>
                <a:ea typeface="Times New Roman" pitchFamily="18" charset="0"/>
                <a:cs typeface="Times New Roman" pitchFamily="18" charset="0"/>
              </a:rPr>
              <a:t>2.	Como un verdadero discípulo de 	Cristo, habrá conflictos y divisiones </a:t>
            </a:r>
            <a:r>
              <a:rPr lang="es-ES" sz="4000" b="1" dirty="0" smtClean="0">
                <a:latin typeface="Times New Roman" pitchFamily="18" charset="0"/>
                <a:ea typeface="Times New Roman" pitchFamily="18" charset="0"/>
                <a:cs typeface="Times New Roman" pitchFamily="18" charset="0"/>
              </a:rPr>
              <a:t>en la </a:t>
            </a:r>
            <a:r>
              <a:rPr lang="es-ES" sz="4000" b="1" dirty="0">
                <a:latin typeface="Times New Roman" pitchFamily="18" charset="0"/>
                <a:ea typeface="Times New Roman" pitchFamily="18" charset="0"/>
                <a:cs typeface="Times New Roman" pitchFamily="18" charset="0"/>
              </a:rPr>
              <a:t>familia por causa del Evangelio.</a:t>
            </a:r>
          </a:p>
        </p:txBody>
      </p:sp>
    </p:spTree>
    <p:extLst>
      <p:ext uri="{BB962C8B-B14F-4D97-AF65-F5344CB8AC3E}">
        <p14:creationId xmlns:p14="http://schemas.microsoft.com/office/powerpoint/2010/main" val="2390060475"/>
      </p:ext>
    </p:extLst>
  </p:cSld>
  <p:clrMapOvr>
    <a:masterClrMapping/>
  </p:clrMapOvr>
  <p:transition spd="slow">
    <p:strips dir="ru"/>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3767599" y="257036"/>
            <a:ext cx="5610007" cy="951375"/>
          </a:xfrm>
          <a:prstGeom prst="bevel">
            <a:avLst/>
          </a:prstGeom>
          <a:solidFill>
            <a:schemeClr val="accent3">
              <a:lumMod val="20000"/>
              <a:lumOff val="80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VE"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rPr>
              <a:t>Lucas 14:25-30</a:t>
            </a:r>
            <a:endParaRPr kumimoji="0" lang="es-VE"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endParaRPr>
          </a:p>
        </p:txBody>
      </p:sp>
      <p:sp>
        <p:nvSpPr>
          <p:cNvPr id="5" name="AutoShape 3"/>
          <p:cNvSpPr>
            <a:spLocks noChangeArrowheads="1"/>
          </p:cNvSpPr>
          <p:nvPr/>
        </p:nvSpPr>
        <p:spPr bwMode="auto">
          <a:xfrm>
            <a:off x="281355" y="365761"/>
            <a:ext cx="11605846" cy="6492240"/>
          </a:xfrm>
          <a:prstGeom prst="horizontalScroll">
            <a:avLst>
              <a:gd name="adj" fmla="val 13126"/>
            </a:avLst>
          </a:prstGeom>
          <a:solidFill>
            <a:schemeClr val="accent3">
              <a:lumMod val="20000"/>
              <a:lumOff val="80000"/>
            </a:schemeClr>
          </a:solidFill>
          <a:ln w="38100">
            <a:solidFill>
              <a:srgbClr val="000000"/>
            </a:solidFill>
            <a:round/>
            <a:headEnd/>
            <a:tailEnd/>
          </a:ln>
          <a:effectLst>
            <a:outerShdw dist="107763" dir="2700000" algn="ctr" rotWithShape="0">
              <a:srgbClr val="808080">
                <a:alpha val="50000"/>
              </a:srgbClr>
            </a:outerShdw>
          </a:effectLst>
        </p:spPr>
        <p:txBody>
          <a:bodyPr vert="horz" wrap="square" lIns="91440" tIns="45720" rIns="91440" bIns="45720" numCol="1" anchor="t" anchorCtr="0" compatLnSpc="1">
            <a:prstTxWarp prst="textNoShape">
              <a:avLst/>
            </a:prstTxWarp>
          </a:bodyPr>
          <a:lstStyle/>
          <a:p>
            <a:pPr lvl="0" algn="just" defTabSz="457200">
              <a:defRPr/>
            </a:pPr>
            <a:endParaRPr lang="es-ES" sz="3600" dirty="0">
              <a:ln>
                <a:solidFill>
                  <a:sysClr val="windowText" lastClr="000000"/>
                </a:solidFill>
              </a:ln>
              <a:solidFill>
                <a:prstClr val="black"/>
              </a:solidFill>
              <a:effectLst>
                <a:outerShdw blurRad="38100" dist="38100" dir="2700000" algn="tl">
                  <a:srgbClr val="000000">
                    <a:alpha val="43137"/>
                  </a:srgbClr>
                </a:outerShdw>
              </a:effectLst>
              <a:latin typeface="Calisto MT" panose="02040603050505030304" pitchFamily="18" charset="0"/>
              <a:cs typeface="Times New Roman" pitchFamily="18" charset="0"/>
            </a:endParaRPr>
          </a:p>
          <a:p>
            <a:pPr lvl="0" algn="just" defTabSz="457200">
              <a:defRPr/>
            </a:pPr>
            <a:r>
              <a:rPr lang="es-ES" sz="3600" b="1" dirty="0">
                <a:ln>
                  <a:solidFill>
                    <a:sysClr val="windowText" lastClr="000000"/>
                  </a:solidFill>
                </a:ln>
                <a:solidFill>
                  <a:prstClr val="black"/>
                </a:solidFill>
                <a:cs typeface="Times New Roman" pitchFamily="18" charset="0"/>
              </a:rPr>
              <a:t>25  Grandes multitudes iban con él;  y volviéndose,  les dijo: 26  Si alguno viene a mí,  y no aborrece a su padre,  y madre,  y mujer,  e hijos,  y hermanos,  y hermanas,  y aun también su propia vida,  no puede ser mi discípulo. 27  Y el que no lleva su cruz y viene en pos de mí,  no puede ser mi discípulo. </a:t>
            </a:r>
            <a:endParaRPr kumimoji="0" lang="es-ES" sz="3600" b="1" i="0" u="none" strike="noStrike" kern="1200" cap="none" spc="0" normalizeH="0" baseline="0" noProof="0" dirty="0">
              <a:ln>
                <a:solidFill>
                  <a:sysClr val="windowText" lastClr="000000"/>
                </a:solidFill>
              </a:ln>
              <a:solidFill>
                <a:prstClr val="black"/>
              </a:solidFill>
              <a:uLnTx/>
              <a:uFillTx/>
              <a:cs typeface="Times New Roman" pitchFamily="18" charset="0"/>
            </a:endParaRPr>
          </a:p>
        </p:txBody>
      </p:sp>
    </p:spTree>
    <p:extLst>
      <p:ext uri="{BB962C8B-B14F-4D97-AF65-F5344CB8AC3E}">
        <p14:creationId xmlns:p14="http://schemas.microsoft.com/office/powerpoint/2010/main" val="3537563890"/>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3767599" y="257036"/>
            <a:ext cx="5610007" cy="951375"/>
          </a:xfrm>
          <a:prstGeom prst="bevel">
            <a:avLst/>
          </a:prstGeom>
          <a:solidFill>
            <a:schemeClr val="accent3">
              <a:lumMod val="20000"/>
              <a:lumOff val="80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VE"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rPr>
              <a:t>Lucas 14:31 -35</a:t>
            </a:r>
            <a:endParaRPr kumimoji="0" lang="es-VE"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endParaRPr>
          </a:p>
        </p:txBody>
      </p:sp>
      <p:sp>
        <p:nvSpPr>
          <p:cNvPr id="5" name="AutoShape 3"/>
          <p:cNvSpPr>
            <a:spLocks noChangeArrowheads="1"/>
          </p:cNvSpPr>
          <p:nvPr/>
        </p:nvSpPr>
        <p:spPr bwMode="auto">
          <a:xfrm>
            <a:off x="268292" y="426853"/>
            <a:ext cx="11605846" cy="6692404"/>
          </a:xfrm>
          <a:prstGeom prst="horizontalScroll">
            <a:avLst>
              <a:gd name="adj" fmla="val 13126"/>
            </a:avLst>
          </a:prstGeom>
          <a:solidFill>
            <a:schemeClr val="accent3">
              <a:lumMod val="20000"/>
              <a:lumOff val="80000"/>
            </a:schemeClr>
          </a:solidFill>
          <a:ln w="38100">
            <a:solidFill>
              <a:srgbClr val="000000"/>
            </a:solidFill>
            <a:round/>
            <a:headEnd/>
            <a:tailEnd/>
          </a:ln>
          <a:effectLst>
            <a:outerShdw dist="107763" dir="2700000" algn="ctr" rotWithShape="0">
              <a:srgbClr val="808080">
                <a:alpha val="50000"/>
              </a:srgbClr>
            </a:outerShdw>
          </a:effectLst>
        </p:spPr>
        <p:txBody>
          <a:bodyPr vert="horz" wrap="square" lIns="91440" tIns="45720" rIns="91440" bIns="45720" numCol="1" anchor="t" anchorCtr="0" compatLnSpc="1">
            <a:prstTxWarp prst="textNoShape">
              <a:avLst/>
            </a:prstTxWarp>
          </a:bodyPr>
          <a:lstStyle/>
          <a:p>
            <a:pPr lvl="0" algn="just" defTabSz="457200">
              <a:defRPr/>
            </a:pPr>
            <a:r>
              <a:rPr lang="es-ES" sz="3600" b="1" dirty="0" smtClean="0">
                <a:ln>
                  <a:solidFill>
                    <a:sysClr val="windowText" lastClr="000000"/>
                  </a:solidFill>
                </a:ln>
                <a:solidFill>
                  <a:prstClr val="black"/>
                </a:solidFill>
                <a:cs typeface="Times New Roman" pitchFamily="18" charset="0"/>
              </a:rPr>
              <a:t>29  </a:t>
            </a:r>
            <a:r>
              <a:rPr lang="es-ES" sz="3600" b="1" dirty="0">
                <a:ln>
                  <a:solidFill>
                    <a:sysClr val="windowText" lastClr="000000"/>
                  </a:solidFill>
                </a:ln>
                <a:solidFill>
                  <a:prstClr val="black"/>
                </a:solidFill>
                <a:cs typeface="Times New Roman" pitchFamily="18" charset="0"/>
              </a:rPr>
              <a:t>No sea que después que haya puesto el cimiento,  y no pueda acabarla,  todos los que lo vean comiencen a hacer burla de él, 30  diciendo:  Este hombre comenzó a edificar,  y no pudo acabar 31  ¿O qué rey,  al marchar a la guerra contra otro rey,  no se sienta primero y considera si puede hacer frente con diez mil al que viene contra él con veinte mil? </a:t>
            </a:r>
            <a:endParaRPr kumimoji="0" lang="es-ES" sz="3600" b="1" i="0" u="none" strike="noStrike" kern="1200" cap="none" spc="0" normalizeH="0" baseline="0" noProof="0" dirty="0">
              <a:ln>
                <a:solidFill>
                  <a:sysClr val="windowText" lastClr="000000"/>
                </a:solidFill>
              </a:ln>
              <a:solidFill>
                <a:prstClr val="black"/>
              </a:solidFill>
              <a:uLnTx/>
              <a:uFillTx/>
              <a:cs typeface="Times New Roman" pitchFamily="18" charset="0"/>
            </a:endParaRPr>
          </a:p>
        </p:txBody>
      </p:sp>
    </p:spTree>
    <p:extLst>
      <p:ext uri="{BB962C8B-B14F-4D97-AF65-F5344CB8AC3E}">
        <p14:creationId xmlns:p14="http://schemas.microsoft.com/office/powerpoint/2010/main" val="1471601417"/>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3767599" y="257036"/>
            <a:ext cx="5610007" cy="951375"/>
          </a:xfrm>
          <a:prstGeom prst="bevel">
            <a:avLst/>
          </a:prstGeom>
          <a:solidFill>
            <a:schemeClr val="accent3">
              <a:lumMod val="20000"/>
              <a:lumOff val="80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VE"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rPr>
              <a:t>Lucas 14:31 -35</a:t>
            </a:r>
            <a:endParaRPr kumimoji="0" lang="es-VE"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Malgun Gothic" pitchFamily="34" charset="-127"/>
              <a:cs typeface="Times New Roman" pitchFamily="18" charset="0"/>
            </a:endParaRPr>
          </a:p>
        </p:txBody>
      </p:sp>
      <p:sp>
        <p:nvSpPr>
          <p:cNvPr id="5" name="AutoShape 3"/>
          <p:cNvSpPr>
            <a:spLocks noChangeArrowheads="1"/>
          </p:cNvSpPr>
          <p:nvPr/>
        </p:nvSpPr>
        <p:spPr bwMode="auto">
          <a:xfrm>
            <a:off x="281354" y="0"/>
            <a:ext cx="11814851" cy="7485017"/>
          </a:xfrm>
          <a:prstGeom prst="horizontalScroll">
            <a:avLst>
              <a:gd name="adj" fmla="val 13126"/>
            </a:avLst>
          </a:prstGeom>
          <a:solidFill>
            <a:schemeClr val="accent3">
              <a:lumMod val="20000"/>
              <a:lumOff val="80000"/>
            </a:schemeClr>
          </a:solidFill>
          <a:ln w="38100">
            <a:solidFill>
              <a:srgbClr val="000000"/>
            </a:solidFill>
            <a:round/>
            <a:headEnd/>
            <a:tailEnd/>
          </a:ln>
          <a:effectLst>
            <a:outerShdw dist="107763" dir="2700000" algn="ctr" rotWithShape="0">
              <a:srgbClr val="808080">
                <a:alpha val="50000"/>
              </a:srgbClr>
            </a:outerShdw>
          </a:effectLst>
        </p:spPr>
        <p:txBody>
          <a:bodyPr vert="horz" wrap="square" lIns="91440" tIns="45720" rIns="91440" bIns="45720" numCol="1" anchor="t" anchorCtr="0" compatLnSpc="1">
            <a:prstTxWarp prst="textNoShape">
              <a:avLst/>
            </a:prstTxWarp>
          </a:bodyPr>
          <a:lstStyle/>
          <a:p>
            <a:pPr lvl="0" algn="just" defTabSz="457200">
              <a:defRPr/>
            </a:pPr>
            <a:r>
              <a:rPr lang="es-ES" sz="3600" b="1" dirty="0" smtClean="0">
                <a:ln>
                  <a:solidFill>
                    <a:sysClr val="windowText" lastClr="000000"/>
                  </a:solidFill>
                </a:ln>
                <a:solidFill>
                  <a:prstClr val="black"/>
                </a:solidFill>
                <a:cs typeface="Times New Roman" pitchFamily="18" charset="0"/>
              </a:rPr>
              <a:t>32  </a:t>
            </a:r>
            <a:r>
              <a:rPr lang="es-ES" sz="3600" b="1" dirty="0">
                <a:ln>
                  <a:solidFill>
                    <a:sysClr val="windowText" lastClr="000000"/>
                  </a:solidFill>
                </a:ln>
                <a:solidFill>
                  <a:prstClr val="black"/>
                </a:solidFill>
                <a:cs typeface="Times New Roman" pitchFamily="18" charset="0"/>
              </a:rPr>
              <a:t>Y si no puede,  cuando el otro está todavía lejos,  le envía una embajada y le pide condiciones de paz. 33  Así,  pues,  cualquiera de vosotros que no renuncia a todo lo que posee,  no puede ser mi discípulo. 34  Buena es la sal;  mas si la sal se hiciere insípida,  ¿con qué se sazonará? 35  Ni para la tierra ni para el muladar es útil;  la arrojan fuera.  El que tiene oídos para oír,  oiga. </a:t>
            </a:r>
            <a:endParaRPr kumimoji="0" lang="es-ES" sz="3600" b="1" i="0" u="none" strike="noStrike" kern="1200" cap="none" spc="0" normalizeH="0" baseline="0" noProof="0" dirty="0">
              <a:ln>
                <a:solidFill>
                  <a:sysClr val="windowText" lastClr="000000"/>
                </a:solidFill>
              </a:ln>
              <a:solidFill>
                <a:prstClr val="black"/>
              </a:solidFill>
              <a:uLnTx/>
              <a:uFillTx/>
              <a:cs typeface="Times New Roman" pitchFamily="18" charset="0"/>
            </a:endParaRPr>
          </a:p>
        </p:txBody>
      </p:sp>
    </p:spTree>
    <p:extLst>
      <p:ext uri="{BB962C8B-B14F-4D97-AF65-F5344CB8AC3E}">
        <p14:creationId xmlns:p14="http://schemas.microsoft.com/office/powerpoint/2010/main" val="1463392517"/>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7175" y="275886"/>
            <a:ext cx="10569389" cy="6247864"/>
          </a:xfrm>
          <a:prstGeom prst="rect">
            <a:avLst/>
          </a:prstGeom>
        </p:spPr>
        <p:txBody>
          <a:bodyPr wrap="square">
            <a:spAutoFit/>
          </a:bodyPr>
          <a:lstStyle/>
          <a:p>
            <a:pPr lvl="0" indent="-736600" algn="just" defTabSz="457200">
              <a:defRPr/>
            </a:pPr>
            <a:r>
              <a:rPr lang="es-ES" sz="4000" dirty="0" smtClean="0">
                <a:latin typeface="Times New Roman" pitchFamily="18" charset="0"/>
                <a:ea typeface="Times New Roman" pitchFamily="18" charset="0"/>
                <a:cs typeface="Times New Roman" pitchFamily="18" charset="0"/>
              </a:rPr>
              <a:t>El versículo 26 declara: </a:t>
            </a:r>
            <a:r>
              <a:rPr lang="es-ES" sz="4000" i="1" dirty="0" smtClean="0">
                <a:solidFill>
                  <a:srgbClr val="FFFF00"/>
                </a:solidFill>
                <a:latin typeface="Times New Roman" pitchFamily="18" charset="0"/>
                <a:ea typeface="Times New Roman" pitchFamily="18" charset="0"/>
                <a:cs typeface="Times New Roman" pitchFamily="18" charset="0"/>
              </a:rPr>
              <a:t>Si alguno viene a mí, y no aborrece a su _____, y _______, y mujer, e hijos, y hermanos, y hermanas, y aun también su _______ vida,____ puede ser mi discípulo.</a:t>
            </a:r>
            <a:r>
              <a:rPr lang="es-ES" sz="4000" dirty="0" smtClean="0">
                <a:latin typeface="Times New Roman" pitchFamily="18" charset="0"/>
                <a:ea typeface="Times New Roman" pitchFamily="18" charset="0"/>
                <a:cs typeface="Times New Roman" pitchFamily="18" charset="0"/>
              </a:rPr>
              <a:t> ¿Qué significa lo que dijo el Señor Jesucristo, </a:t>
            </a:r>
            <a:r>
              <a:rPr lang="es-ES" sz="4000" dirty="0" smtClean="0">
                <a:solidFill>
                  <a:srgbClr val="FFFF00"/>
                </a:solidFill>
                <a:latin typeface="Times New Roman" pitchFamily="18" charset="0"/>
                <a:ea typeface="Times New Roman" pitchFamily="18" charset="0"/>
                <a:cs typeface="Times New Roman" pitchFamily="18" charset="0"/>
              </a:rPr>
              <a:t>“aborrecer” </a:t>
            </a:r>
            <a:r>
              <a:rPr lang="es-ES" sz="4000" dirty="0" smtClean="0">
                <a:latin typeface="Times New Roman" pitchFamily="18" charset="0"/>
                <a:ea typeface="Times New Roman" pitchFamily="18" charset="0"/>
                <a:cs typeface="Times New Roman" pitchFamily="18" charset="0"/>
              </a:rPr>
              <a:t>a su familia? No quiere decir que va a despreciarla, sino que amará a Cristo más que a otras personas. El amor a la familia debe aparecer como si fuera aborrecimiento en comparación con el gran amor que tiene para con Cristo Jesús. </a:t>
            </a:r>
            <a:endParaRPr lang="es-ES" sz="4000" b="1" dirty="0">
              <a:latin typeface="Times New Roman" pitchFamily="18" charset="0"/>
              <a:ea typeface="Times New Roman" pitchFamily="18" charset="0"/>
              <a:cs typeface="Times New Roman" pitchFamily="18" charset="0"/>
            </a:endParaRPr>
          </a:p>
        </p:txBody>
      </p:sp>
      <p:sp>
        <p:nvSpPr>
          <p:cNvPr id="4" name="CuadroTexto 3">
            <a:extLst>
              <a:ext uri="{FF2B5EF4-FFF2-40B4-BE49-F238E27FC236}">
                <a16:creationId xmlns:a16="http://schemas.microsoft.com/office/drawing/2014/main" id="{B90D7307-A327-4A43-92D9-06B975D32C1F}"/>
              </a:ext>
            </a:extLst>
          </p:cNvPr>
          <p:cNvSpPr txBox="1"/>
          <p:nvPr/>
        </p:nvSpPr>
        <p:spPr>
          <a:xfrm>
            <a:off x="3676231" y="882585"/>
            <a:ext cx="1378324"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padre</a:t>
            </a:r>
            <a:endParaRPr lang="es-PA" sz="4000" b="1" i="1"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AF1EBFE2-CC55-72AA-400F-CC34A2E58019}"/>
              </a:ext>
            </a:extLst>
          </p:cNvPr>
          <p:cNvSpPr txBox="1"/>
          <p:nvPr/>
        </p:nvSpPr>
        <p:spPr>
          <a:xfrm>
            <a:off x="5609984" y="882585"/>
            <a:ext cx="1553135"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madre</a:t>
            </a:r>
            <a:endParaRPr lang="es-PA" sz="4000" b="1" i="1"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C6A9B51D-6845-B2F6-9E27-BED9F4E7D30C}"/>
              </a:ext>
            </a:extLst>
          </p:cNvPr>
          <p:cNvSpPr txBox="1"/>
          <p:nvPr/>
        </p:nvSpPr>
        <p:spPr>
          <a:xfrm>
            <a:off x="9609427" y="1505968"/>
            <a:ext cx="1553135"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propia</a:t>
            </a:r>
            <a:endParaRPr lang="es-PA" sz="4000" b="1" i="1" dirty="0">
              <a:latin typeface="Times New Roman" panose="02020603050405020304" pitchFamily="18" charset="0"/>
              <a:cs typeface="Times New Roman" panose="02020603050405020304" pitchFamily="18" charset="0"/>
            </a:endParaRPr>
          </a:p>
        </p:txBody>
      </p:sp>
      <p:sp>
        <p:nvSpPr>
          <p:cNvPr id="8" name="CuadroTexto 7">
            <a:extLst>
              <a:ext uri="{FF2B5EF4-FFF2-40B4-BE49-F238E27FC236}">
                <a16:creationId xmlns:a16="http://schemas.microsoft.com/office/drawing/2014/main" id="{DB2CF371-5114-3468-8344-64AFA7C74844}"/>
              </a:ext>
            </a:extLst>
          </p:cNvPr>
          <p:cNvSpPr txBox="1"/>
          <p:nvPr/>
        </p:nvSpPr>
        <p:spPr>
          <a:xfrm>
            <a:off x="1955011" y="2103275"/>
            <a:ext cx="91440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no</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4895390"/>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7175" y="574400"/>
            <a:ext cx="10569389" cy="5016758"/>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Los familiares, sean abuelos, padres, hijos, tíos o suegros van a pensar que usted está cambiando de la religión aprobada por ellos. Cristo sabía que habría conflictos en la familia por Su causa; entonces no debemos estar sorprendidos cuando sea rechazados por los familiares. Por esta razón Cristo Jesús insiste en una entrega verdadera y completa a Él. </a:t>
            </a:r>
            <a:endParaRPr lang="es-ES" sz="4000" b="1"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1572906426"/>
      </p:ext>
    </p:extLst>
  </p:cSld>
  <p:clrMapOvr>
    <a:masterClrMapping/>
  </p:clrMapOvr>
  <p:transition spd="slow">
    <p:strips dir="ru"/>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69073" y="108949"/>
            <a:ext cx="10569389" cy="707886"/>
          </a:xfrm>
          <a:prstGeom prst="rect">
            <a:avLst/>
          </a:prstGeom>
        </p:spPr>
        <p:txBody>
          <a:bodyPr wrap="square">
            <a:spAutoFit/>
          </a:bodyPr>
          <a:lstStyle/>
          <a:p>
            <a:pPr lvl="0" indent="-736600" algn="just" defTabSz="457200">
              <a:defRPr/>
            </a:pPr>
            <a:r>
              <a:rPr lang="es-ES" sz="4000" b="1" dirty="0">
                <a:latin typeface="Times New Roman" pitchFamily="18" charset="0"/>
                <a:ea typeface="Times New Roman" pitchFamily="18" charset="0"/>
                <a:cs typeface="Times New Roman" pitchFamily="18" charset="0"/>
              </a:rPr>
              <a:t>Jesucristo lo afirmó en </a:t>
            </a:r>
            <a:r>
              <a:rPr lang="es-ES" sz="4000" b="1" i="1" dirty="0">
                <a:latin typeface="Times New Roman" pitchFamily="18" charset="0"/>
                <a:ea typeface="Times New Roman" pitchFamily="18" charset="0"/>
                <a:cs typeface="Times New Roman" pitchFamily="18" charset="0"/>
              </a:rPr>
              <a:t>Lucas 12:51-53 </a:t>
            </a:r>
          </a:p>
        </p:txBody>
      </p:sp>
      <p:sp>
        <p:nvSpPr>
          <p:cNvPr id="3" name="AutoShape 3">
            <a:extLst>
              <a:ext uri="{FF2B5EF4-FFF2-40B4-BE49-F238E27FC236}">
                <a16:creationId xmlns:a16="http://schemas.microsoft.com/office/drawing/2014/main" id="{727DBCCF-2757-B901-83A7-1F0DF3D7D65C}"/>
              </a:ext>
            </a:extLst>
          </p:cNvPr>
          <p:cNvSpPr>
            <a:spLocks noChangeArrowheads="1"/>
          </p:cNvSpPr>
          <p:nvPr/>
        </p:nvSpPr>
        <p:spPr bwMode="auto">
          <a:xfrm>
            <a:off x="293077" y="0"/>
            <a:ext cx="11605846" cy="6839943"/>
          </a:xfrm>
          <a:prstGeom prst="horizontalScroll">
            <a:avLst>
              <a:gd name="adj" fmla="val 13126"/>
            </a:avLst>
          </a:prstGeom>
          <a:solidFill>
            <a:schemeClr val="accent3">
              <a:lumMod val="20000"/>
              <a:lumOff val="80000"/>
            </a:schemeClr>
          </a:solidFill>
          <a:ln w="38100">
            <a:solidFill>
              <a:srgbClr val="000000"/>
            </a:solidFill>
            <a:round/>
            <a:headEnd/>
            <a:tailEnd/>
          </a:ln>
          <a:effectLst>
            <a:outerShdw dist="107763" dir="2700000" algn="ctr" rotWithShape="0">
              <a:srgbClr val="808080">
                <a:alpha val="50000"/>
              </a:srgbClr>
            </a:outerShdw>
          </a:effectLst>
        </p:spPr>
        <p:txBody>
          <a:bodyPr vert="horz" wrap="square" lIns="91440" tIns="45720" rIns="91440" bIns="45720" numCol="1" anchor="t" anchorCtr="0" compatLnSpc="1">
            <a:prstTxWarp prst="textNoShape">
              <a:avLst/>
            </a:prstTxWarp>
          </a:bodyPr>
          <a:lstStyle/>
          <a:p>
            <a:pPr lvl="0" algn="just" defTabSz="457200">
              <a:defRPr/>
            </a:pPr>
            <a:r>
              <a:rPr lang="es-ES" sz="3600" b="1" dirty="0" smtClean="0">
                <a:ln>
                  <a:solidFill>
                    <a:sysClr val="windowText" lastClr="000000"/>
                  </a:solidFill>
                </a:ln>
                <a:solidFill>
                  <a:prstClr val="black"/>
                </a:solidFill>
                <a:cs typeface="Times New Roman" pitchFamily="18" charset="0"/>
              </a:rPr>
              <a:t>51  </a:t>
            </a:r>
            <a:r>
              <a:rPr lang="es-ES" sz="3600" b="1" dirty="0">
                <a:ln>
                  <a:solidFill>
                    <a:sysClr val="windowText" lastClr="000000"/>
                  </a:solidFill>
                </a:ln>
                <a:solidFill>
                  <a:prstClr val="black"/>
                </a:solidFill>
                <a:cs typeface="Times New Roman" pitchFamily="18" charset="0"/>
              </a:rPr>
              <a:t>¿Pensáis que he venido para dar paz en la tierra?  Os digo:  No,  sino disensión. 52  Porque de aquí en adelante,  cinco en una familia estarán divididos,  tres contra dos,  y dos contra tres. 53  Estará dividido el padre contra el hijo,  y el hijo contra el padre;  la madre contra la hija,  y la hija contra la madre;  la suegra contra su nuera,  y la nuera contra su suegra. </a:t>
            </a:r>
            <a:endParaRPr kumimoji="0" lang="es-ES" sz="3600" b="1" i="0" u="none" strike="noStrike" kern="1200" cap="none" spc="0" normalizeH="0" baseline="0" noProof="0" dirty="0">
              <a:ln>
                <a:solidFill>
                  <a:sysClr val="windowText" lastClr="000000"/>
                </a:solidFill>
              </a:ln>
              <a:solidFill>
                <a:prstClr val="black"/>
              </a:solidFill>
              <a:uLnTx/>
              <a:uFillTx/>
              <a:cs typeface="Times New Roman" pitchFamily="18" charset="0"/>
            </a:endParaRPr>
          </a:p>
        </p:txBody>
      </p:sp>
    </p:spTree>
    <p:extLst>
      <p:ext uri="{BB962C8B-B14F-4D97-AF65-F5344CB8AC3E}">
        <p14:creationId xmlns:p14="http://schemas.microsoft.com/office/powerpoint/2010/main" val="4248114571"/>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08515" y="457200"/>
            <a:ext cx="6008914" cy="646331"/>
          </a:xfrm>
          <a:prstGeom prst="rect">
            <a:avLst/>
          </a:prstGeom>
        </p:spPr>
        <p:txBody>
          <a:bodyPr wrap="square">
            <a:spAutoFit/>
          </a:bodyPr>
          <a:lstStyle/>
          <a:p>
            <a:pPr lvl="0" indent="-736600" algn="just" defTabSz="457200">
              <a:defRPr/>
            </a:pPr>
            <a:r>
              <a:rPr lang="es-ES" sz="3600" b="1" dirty="0">
                <a:latin typeface="Times New Roman" pitchFamily="18" charset="0"/>
                <a:ea typeface="Times New Roman" pitchFamily="18" charset="0"/>
                <a:cs typeface="Times New Roman" pitchFamily="18" charset="0"/>
              </a:rPr>
              <a:t>y también en </a:t>
            </a:r>
            <a:r>
              <a:rPr lang="es-ES" sz="3600" b="1" i="1" dirty="0">
                <a:latin typeface="Times New Roman" pitchFamily="18" charset="0"/>
                <a:ea typeface="Times New Roman" pitchFamily="18" charset="0"/>
                <a:cs typeface="Times New Roman" pitchFamily="18" charset="0"/>
              </a:rPr>
              <a:t>Mateo </a:t>
            </a:r>
            <a:r>
              <a:rPr lang="es-ES" sz="3600" b="1" i="1" dirty="0" smtClean="0">
                <a:latin typeface="Times New Roman" pitchFamily="18" charset="0"/>
                <a:ea typeface="Times New Roman" pitchFamily="18" charset="0"/>
                <a:cs typeface="Times New Roman" pitchFamily="18" charset="0"/>
              </a:rPr>
              <a:t>10:34-36 </a:t>
            </a:r>
            <a:endParaRPr lang="es-ES" sz="3600" b="1" i="1" dirty="0">
              <a:latin typeface="Times New Roman" pitchFamily="18" charset="0"/>
              <a:ea typeface="Times New Roman" pitchFamily="18" charset="0"/>
              <a:cs typeface="Times New Roman" pitchFamily="18" charset="0"/>
            </a:endParaRPr>
          </a:p>
        </p:txBody>
      </p:sp>
      <p:sp>
        <p:nvSpPr>
          <p:cNvPr id="3" name="AutoShape 3">
            <a:extLst>
              <a:ext uri="{FF2B5EF4-FFF2-40B4-BE49-F238E27FC236}">
                <a16:creationId xmlns:a16="http://schemas.microsoft.com/office/drawing/2014/main" id="{727DBCCF-2757-B901-83A7-1F0DF3D7D65C}"/>
              </a:ext>
            </a:extLst>
          </p:cNvPr>
          <p:cNvSpPr>
            <a:spLocks noChangeArrowheads="1"/>
          </p:cNvSpPr>
          <p:nvPr/>
        </p:nvSpPr>
        <p:spPr bwMode="auto">
          <a:xfrm>
            <a:off x="162448" y="457200"/>
            <a:ext cx="11605846" cy="6100355"/>
          </a:xfrm>
          <a:prstGeom prst="horizontalScroll">
            <a:avLst>
              <a:gd name="adj" fmla="val 13126"/>
            </a:avLst>
          </a:prstGeom>
          <a:solidFill>
            <a:schemeClr val="accent3">
              <a:lumMod val="20000"/>
              <a:lumOff val="80000"/>
            </a:schemeClr>
          </a:solidFill>
          <a:ln w="38100">
            <a:solidFill>
              <a:srgbClr val="000000"/>
            </a:solidFill>
            <a:round/>
            <a:headEnd/>
            <a:tailEnd/>
          </a:ln>
          <a:effectLst>
            <a:outerShdw dist="107763" dir="2700000" algn="ctr" rotWithShape="0">
              <a:srgbClr val="808080">
                <a:alpha val="50000"/>
              </a:srgbClr>
            </a:outerShdw>
          </a:effectLst>
        </p:spPr>
        <p:txBody>
          <a:bodyPr vert="horz" wrap="square" lIns="91440" tIns="45720" rIns="91440" bIns="45720" numCol="1" anchor="t" anchorCtr="0" compatLnSpc="1">
            <a:prstTxWarp prst="textNoShape">
              <a:avLst/>
            </a:prstTxWarp>
          </a:bodyPr>
          <a:lstStyle/>
          <a:p>
            <a:pPr lvl="0" algn="just" defTabSz="457200">
              <a:defRPr/>
            </a:pPr>
            <a:r>
              <a:rPr lang="es-ES" sz="3600" b="1" dirty="0">
                <a:ln>
                  <a:solidFill>
                    <a:sysClr val="windowText" lastClr="000000"/>
                  </a:solidFill>
                </a:ln>
                <a:solidFill>
                  <a:prstClr val="black"/>
                </a:solidFill>
                <a:cs typeface="Times New Roman" pitchFamily="18" charset="0"/>
              </a:rPr>
              <a:t>34  No penséis que he venido para traer paz a la tierra;  no he venido para traer paz,  sino espada. 35  Porque he venido para poner en disensión al hombre contra su padre,  a la hija contra su madre,  y a la nuera contra su suegra; 36  y los enemigos del hombre serán los de su casa. </a:t>
            </a:r>
            <a:endParaRPr kumimoji="0" lang="es-ES" sz="3600" b="1" i="0" u="none" strike="noStrike" kern="1200" cap="none" spc="0" normalizeH="0" baseline="0" noProof="0" dirty="0">
              <a:ln>
                <a:solidFill>
                  <a:sysClr val="windowText" lastClr="000000"/>
                </a:solidFill>
              </a:ln>
              <a:solidFill>
                <a:prstClr val="black"/>
              </a:solidFill>
              <a:uLnTx/>
              <a:uFillTx/>
              <a:cs typeface="Times New Roman" pitchFamily="18" charset="0"/>
            </a:endParaRPr>
          </a:p>
        </p:txBody>
      </p:sp>
    </p:spTree>
    <p:extLst>
      <p:ext uri="{BB962C8B-B14F-4D97-AF65-F5344CB8AC3E}">
        <p14:creationId xmlns:p14="http://schemas.microsoft.com/office/powerpoint/2010/main" val="1241505788"/>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99509" y="408355"/>
            <a:ext cx="6008914" cy="646331"/>
          </a:xfrm>
          <a:prstGeom prst="rect">
            <a:avLst/>
          </a:prstGeom>
        </p:spPr>
        <p:txBody>
          <a:bodyPr wrap="square">
            <a:spAutoFit/>
          </a:bodyPr>
          <a:lstStyle/>
          <a:p>
            <a:pPr lvl="0" indent="-736600" algn="just" defTabSz="457200">
              <a:defRPr/>
            </a:pPr>
            <a:r>
              <a:rPr lang="es-ES" sz="3600" b="1" dirty="0">
                <a:latin typeface="Times New Roman" pitchFamily="18" charset="0"/>
                <a:ea typeface="Times New Roman" pitchFamily="18" charset="0"/>
                <a:cs typeface="Times New Roman" pitchFamily="18" charset="0"/>
              </a:rPr>
              <a:t>y también en </a:t>
            </a:r>
            <a:r>
              <a:rPr lang="es-ES" sz="3600" b="1" i="1" dirty="0">
                <a:latin typeface="Times New Roman" pitchFamily="18" charset="0"/>
                <a:ea typeface="Times New Roman" pitchFamily="18" charset="0"/>
                <a:cs typeface="Times New Roman" pitchFamily="18" charset="0"/>
              </a:rPr>
              <a:t>Mateo </a:t>
            </a:r>
            <a:r>
              <a:rPr lang="es-ES" sz="3600" b="1" i="1" dirty="0" smtClean="0">
                <a:latin typeface="Times New Roman" pitchFamily="18" charset="0"/>
                <a:ea typeface="Times New Roman" pitchFamily="18" charset="0"/>
                <a:cs typeface="Times New Roman" pitchFamily="18" charset="0"/>
              </a:rPr>
              <a:t>10:36-38 </a:t>
            </a:r>
            <a:endParaRPr lang="es-ES" sz="3600" b="1" i="1" dirty="0">
              <a:latin typeface="Times New Roman" pitchFamily="18" charset="0"/>
              <a:ea typeface="Times New Roman" pitchFamily="18" charset="0"/>
              <a:cs typeface="Times New Roman" pitchFamily="18" charset="0"/>
            </a:endParaRPr>
          </a:p>
        </p:txBody>
      </p:sp>
      <p:sp>
        <p:nvSpPr>
          <p:cNvPr id="3" name="AutoShape 3">
            <a:extLst>
              <a:ext uri="{FF2B5EF4-FFF2-40B4-BE49-F238E27FC236}">
                <a16:creationId xmlns:a16="http://schemas.microsoft.com/office/drawing/2014/main" id="{727DBCCF-2757-B901-83A7-1F0DF3D7D65C}"/>
              </a:ext>
            </a:extLst>
          </p:cNvPr>
          <p:cNvSpPr>
            <a:spLocks noChangeArrowheads="1"/>
          </p:cNvSpPr>
          <p:nvPr/>
        </p:nvSpPr>
        <p:spPr bwMode="auto">
          <a:xfrm>
            <a:off x="214700" y="731520"/>
            <a:ext cx="11605846" cy="6426925"/>
          </a:xfrm>
          <a:prstGeom prst="horizontalScroll">
            <a:avLst>
              <a:gd name="adj" fmla="val 13126"/>
            </a:avLst>
          </a:prstGeom>
          <a:solidFill>
            <a:schemeClr val="accent3">
              <a:lumMod val="20000"/>
              <a:lumOff val="80000"/>
            </a:schemeClr>
          </a:solidFill>
          <a:ln w="38100">
            <a:solidFill>
              <a:srgbClr val="000000"/>
            </a:solidFill>
            <a:round/>
            <a:headEnd/>
            <a:tailEnd/>
          </a:ln>
          <a:effectLst>
            <a:outerShdw dist="107763" dir="2700000" algn="ctr" rotWithShape="0">
              <a:srgbClr val="808080">
                <a:alpha val="50000"/>
              </a:srgbClr>
            </a:outerShdw>
          </a:effectLst>
        </p:spPr>
        <p:txBody>
          <a:bodyPr vert="horz" wrap="square" lIns="91440" tIns="45720" rIns="91440" bIns="45720" numCol="1" anchor="t" anchorCtr="0" compatLnSpc="1">
            <a:prstTxWarp prst="textNoShape">
              <a:avLst/>
            </a:prstTxWarp>
          </a:bodyPr>
          <a:lstStyle/>
          <a:p>
            <a:pPr lvl="0" algn="just" defTabSz="457200">
              <a:defRPr/>
            </a:pPr>
            <a:r>
              <a:rPr lang="es-ES" sz="4000" b="1" dirty="0" smtClean="0">
                <a:ln>
                  <a:solidFill>
                    <a:sysClr val="windowText" lastClr="000000"/>
                  </a:solidFill>
                </a:ln>
                <a:solidFill>
                  <a:prstClr val="black"/>
                </a:solidFill>
                <a:cs typeface="Times New Roman" pitchFamily="18" charset="0"/>
              </a:rPr>
              <a:t>36  </a:t>
            </a:r>
            <a:r>
              <a:rPr lang="es-ES" sz="4000" b="1" dirty="0">
                <a:ln>
                  <a:solidFill>
                    <a:sysClr val="windowText" lastClr="000000"/>
                  </a:solidFill>
                </a:ln>
                <a:solidFill>
                  <a:prstClr val="black"/>
                </a:solidFill>
                <a:cs typeface="Times New Roman" pitchFamily="18" charset="0"/>
              </a:rPr>
              <a:t>y los enemigos del hombre serán los de su casa. 37  El que ama a padre o madre más que a mí,  no es digno de mí;  el que ama a hijo o hija más que a mí,  no es digno de mí; 38  y el que no toma su cruz y sigue en pos de mí,  no es digno de mí. </a:t>
            </a:r>
            <a:endParaRPr kumimoji="0" lang="es-ES" sz="4000" b="1" i="0" u="none" strike="noStrike" kern="1200" cap="none" spc="0" normalizeH="0" baseline="0" noProof="0" dirty="0">
              <a:ln>
                <a:solidFill>
                  <a:sysClr val="windowText" lastClr="000000"/>
                </a:solidFill>
              </a:ln>
              <a:solidFill>
                <a:prstClr val="black"/>
              </a:solidFill>
              <a:uLnTx/>
              <a:uFillTx/>
              <a:cs typeface="Times New Roman" pitchFamily="18" charset="0"/>
            </a:endParaRPr>
          </a:p>
        </p:txBody>
      </p:sp>
    </p:spTree>
    <p:extLst>
      <p:ext uri="{BB962C8B-B14F-4D97-AF65-F5344CB8AC3E}">
        <p14:creationId xmlns:p14="http://schemas.microsoft.com/office/powerpoint/2010/main" val="3080023433"/>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90474"/>
            <a:ext cx="10569389" cy="3170099"/>
          </a:xfrm>
          <a:prstGeom prst="rect">
            <a:avLst/>
          </a:prstGeom>
        </p:spPr>
        <p:txBody>
          <a:bodyPr wrap="square">
            <a:spAutoFit/>
          </a:bodyPr>
          <a:lstStyle/>
          <a:p>
            <a:pPr lvl="0" indent="-736600" algn="just" defTabSz="457200">
              <a:spcAft>
                <a:spcPts val="1200"/>
              </a:spcAft>
              <a:defRPr/>
            </a:pPr>
            <a:r>
              <a:rPr lang="es-ES" sz="4000" dirty="0">
                <a:latin typeface="Times New Roman" pitchFamily="18" charset="0"/>
                <a:ea typeface="Times New Roman" pitchFamily="18" charset="0"/>
                <a:cs typeface="Times New Roman" pitchFamily="18" charset="0"/>
              </a:rPr>
              <a:t>Jesucristo  afirmó diciendo: </a:t>
            </a:r>
            <a:r>
              <a:rPr lang="es-ES" sz="4000" i="1" dirty="0">
                <a:solidFill>
                  <a:srgbClr val="FFFF00"/>
                </a:solidFill>
                <a:latin typeface="Times New Roman" pitchFamily="18" charset="0"/>
                <a:ea typeface="Times New Roman" pitchFamily="18" charset="0"/>
                <a:cs typeface="Times New Roman" pitchFamily="18" charset="0"/>
              </a:rPr>
              <a:t>Los enemigos del hombre serán los de su______. </a:t>
            </a:r>
            <a:r>
              <a:rPr lang="es-ES" sz="4000" dirty="0">
                <a:latin typeface="Times New Roman" pitchFamily="18" charset="0"/>
                <a:ea typeface="Times New Roman" pitchFamily="18" charset="0"/>
                <a:cs typeface="Times New Roman" pitchFamily="18" charset="0"/>
              </a:rPr>
              <a:t>Cuando no hay verdadero amor en el hogar para con Cristo Jesús, a veces los que le pertenecen a Él a menudo son rechazados por la familia. ¡Dios no lo quiere así! </a:t>
            </a:r>
          </a:p>
        </p:txBody>
      </p:sp>
      <p:sp>
        <p:nvSpPr>
          <p:cNvPr id="5" name="CuadroTexto 4">
            <a:extLst>
              <a:ext uri="{FF2B5EF4-FFF2-40B4-BE49-F238E27FC236}">
                <a16:creationId xmlns:a16="http://schemas.microsoft.com/office/drawing/2014/main" id="{2C691E79-4382-966B-0CBB-E5CDAD208132}"/>
              </a:ext>
            </a:extLst>
          </p:cNvPr>
          <p:cNvSpPr txBox="1"/>
          <p:nvPr/>
        </p:nvSpPr>
        <p:spPr>
          <a:xfrm>
            <a:off x="5641041" y="2971800"/>
            <a:ext cx="914400" cy="914400"/>
          </a:xfrm>
          <a:prstGeom prst="rect">
            <a:avLst/>
          </a:prstGeom>
          <a:noFill/>
        </p:spPr>
        <p:txBody>
          <a:bodyPr wrap="square" rtlCol="0">
            <a:spAutoFit/>
          </a:bodyPr>
          <a:lstStyle/>
          <a:p>
            <a:endParaRPr lang="es-PA" dirty="0"/>
          </a:p>
        </p:txBody>
      </p:sp>
      <p:sp>
        <p:nvSpPr>
          <p:cNvPr id="6" name="CuadroTexto 5">
            <a:extLst>
              <a:ext uri="{FF2B5EF4-FFF2-40B4-BE49-F238E27FC236}">
                <a16:creationId xmlns:a16="http://schemas.microsoft.com/office/drawing/2014/main" id="{590391F2-2793-AA8A-2F82-32ECBF2674EF}"/>
              </a:ext>
            </a:extLst>
          </p:cNvPr>
          <p:cNvSpPr txBox="1"/>
          <p:nvPr/>
        </p:nvSpPr>
        <p:spPr>
          <a:xfrm>
            <a:off x="5641041" y="2971800"/>
            <a:ext cx="914400" cy="914400"/>
          </a:xfrm>
          <a:prstGeom prst="rect">
            <a:avLst/>
          </a:prstGeom>
          <a:noFill/>
        </p:spPr>
        <p:txBody>
          <a:bodyPr wrap="square" rtlCol="0">
            <a:spAutoFit/>
          </a:bodyPr>
          <a:lstStyle/>
          <a:p>
            <a:endParaRPr lang="es-PA" dirty="0"/>
          </a:p>
        </p:txBody>
      </p:sp>
      <p:sp>
        <p:nvSpPr>
          <p:cNvPr id="7" name="CuadroTexto 6">
            <a:extLst>
              <a:ext uri="{FF2B5EF4-FFF2-40B4-BE49-F238E27FC236}">
                <a16:creationId xmlns:a16="http://schemas.microsoft.com/office/drawing/2014/main" id="{6FA5519F-5919-41CC-C781-263008C8178A}"/>
              </a:ext>
            </a:extLst>
          </p:cNvPr>
          <p:cNvSpPr txBox="1"/>
          <p:nvPr/>
        </p:nvSpPr>
        <p:spPr>
          <a:xfrm>
            <a:off x="6221138" y="954920"/>
            <a:ext cx="148590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casa</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6319366"/>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90474"/>
            <a:ext cx="10569389" cy="4493538"/>
          </a:xfrm>
          <a:prstGeom prst="rect">
            <a:avLst/>
          </a:prstGeom>
        </p:spPr>
        <p:txBody>
          <a:bodyPr wrap="square">
            <a:spAutoFit/>
          </a:bodyPr>
          <a:lstStyle/>
          <a:p>
            <a:pPr lvl="0" indent="-736600" algn="just" defTabSz="457200">
              <a:spcAft>
                <a:spcPts val="1200"/>
              </a:spcAft>
              <a:defRPr/>
            </a:pPr>
            <a:r>
              <a:rPr lang="es-ES" sz="4000" dirty="0" smtClean="0">
                <a:latin typeface="Times New Roman" pitchFamily="18" charset="0"/>
                <a:ea typeface="Times New Roman" pitchFamily="18" charset="0"/>
                <a:cs typeface="Times New Roman" pitchFamily="18" charset="0"/>
              </a:rPr>
              <a:t>El </a:t>
            </a:r>
            <a:r>
              <a:rPr lang="es-ES" sz="4000" dirty="0">
                <a:latin typeface="Times New Roman" pitchFamily="18" charset="0"/>
                <a:ea typeface="Times New Roman" pitchFamily="18" charset="0"/>
                <a:cs typeface="Times New Roman" pitchFamily="18" charset="0"/>
              </a:rPr>
              <a:t>creyente puede y tiene que mostrar aún más amor y paciencia a su familia, porque ahora él tiene el amor de Cristo llenando su ser. Es importante recordar que usted puede ser el instrumento que Dios quiere usar para que sus familiares también sean salvos.</a:t>
            </a:r>
          </a:p>
          <a:p>
            <a:pPr lvl="0" indent="-736600" algn="just" defTabSz="457200">
              <a:defRPr/>
            </a:pPr>
            <a:endParaRPr lang="es-ES" sz="3600" b="1" dirty="0">
              <a:latin typeface="Times New Roman" pitchFamily="18" charset="0"/>
              <a:ea typeface="Times New Roman" pitchFamily="18" charset="0"/>
              <a:cs typeface="Times New Roman" pitchFamily="18" charset="0"/>
            </a:endParaRPr>
          </a:p>
        </p:txBody>
      </p:sp>
      <p:sp>
        <p:nvSpPr>
          <p:cNvPr id="5" name="CuadroTexto 4">
            <a:extLst>
              <a:ext uri="{FF2B5EF4-FFF2-40B4-BE49-F238E27FC236}">
                <a16:creationId xmlns:a16="http://schemas.microsoft.com/office/drawing/2014/main" id="{2C691E79-4382-966B-0CBB-E5CDAD208132}"/>
              </a:ext>
            </a:extLst>
          </p:cNvPr>
          <p:cNvSpPr txBox="1"/>
          <p:nvPr/>
        </p:nvSpPr>
        <p:spPr>
          <a:xfrm>
            <a:off x="5641041" y="2971800"/>
            <a:ext cx="914400" cy="914400"/>
          </a:xfrm>
          <a:prstGeom prst="rect">
            <a:avLst/>
          </a:prstGeom>
          <a:noFill/>
        </p:spPr>
        <p:txBody>
          <a:bodyPr wrap="square" rtlCol="0">
            <a:spAutoFit/>
          </a:bodyPr>
          <a:lstStyle/>
          <a:p>
            <a:endParaRPr lang="es-PA" dirty="0"/>
          </a:p>
        </p:txBody>
      </p:sp>
      <p:sp>
        <p:nvSpPr>
          <p:cNvPr id="6" name="CuadroTexto 5">
            <a:extLst>
              <a:ext uri="{FF2B5EF4-FFF2-40B4-BE49-F238E27FC236}">
                <a16:creationId xmlns:a16="http://schemas.microsoft.com/office/drawing/2014/main" id="{590391F2-2793-AA8A-2F82-32ECBF2674EF}"/>
              </a:ext>
            </a:extLst>
          </p:cNvPr>
          <p:cNvSpPr txBox="1"/>
          <p:nvPr/>
        </p:nvSpPr>
        <p:spPr>
          <a:xfrm>
            <a:off x="5641041" y="2971800"/>
            <a:ext cx="914400" cy="914400"/>
          </a:xfrm>
          <a:prstGeom prst="rect">
            <a:avLst/>
          </a:prstGeom>
          <a:noFill/>
        </p:spPr>
        <p:txBody>
          <a:bodyPr wrap="square" rtlCol="0">
            <a:spAutoFit/>
          </a:bodyPr>
          <a:lstStyle/>
          <a:p>
            <a:endParaRPr lang="es-PA" dirty="0"/>
          </a:p>
        </p:txBody>
      </p:sp>
    </p:spTree>
    <p:extLst>
      <p:ext uri="{BB962C8B-B14F-4D97-AF65-F5344CB8AC3E}">
        <p14:creationId xmlns:p14="http://schemas.microsoft.com/office/powerpoint/2010/main" val="2087394285"/>
      </p:ext>
    </p:extLst>
  </p:cSld>
  <p:clrMapOvr>
    <a:masterClrMapping/>
  </p:clrMapOvr>
  <p:transition spd="slow">
    <p:strips dir="ru"/>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4766" y="611672"/>
            <a:ext cx="11064240" cy="5632311"/>
          </a:xfrm>
          <a:prstGeom prst="rect">
            <a:avLst/>
          </a:prstGeom>
        </p:spPr>
        <p:txBody>
          <a:bodyPr wrap="square">
            <a:spAutoFit/>
          </a:bodyPr>
          <a:lstStyle/>
          <a:p>
            <a:pPr marL="736600" lvl="0" indent="-1473200" algn="just" defTabSz="457200">
              <a:defRPr/>
            </a:pPr>
            <a:r>
              <a:rPr lang="es-ES" sz="4000" dirty="0">
                <a:latin typeface="Times New Roman" pitchFamily="18" charset="0"/>
                <a:ea typeface="Times New Roman" pitchFamily="18" charset="0"/>
                <a:cs typeface="Times New Roman" pitchFamily="18" charset="0"/>
              </a:rPr>
              <a:t>3.	Como un verdadero discípulo de Cristo, </a:t>
            </a:r>
            <a:r>
              <a:rPr lang="es-ES" sz="4000" b="1" dirty="0">
                <a:solidFill>
                  <a:srgbClr val="FFFF00"/>
                </a:solidFill>
                <a:latin typeface="Times New Roman" pitchFamily="18" charset="0"/>
                <a:ea typeface="Times New Roman" pitchFamily="18" charset="0"/>
                <a:cs typeface="Times New Roman" pitchFamily="18" charset="0"/>
              </a:rPr>
              <a:t>hará sacrificios personales.</a:t>
            </a:r>
          </a:p>
          <a:p>
            <a:pPr marL="736600" lvl="0" indent="-1473200" algn="just" defTabSz="457200">
              <a:defRPr/>
            </a:pPr>
            <a:r>
              <a:rPr lang="es-ES" sz="4000" dirty="0">
                <a:latin typeface="Times New Roman" pitchFamily="18" charset="0"/>
                <a:ea typeface="Times New Roman" pitchFamily="18" charset="0"/>
                <a:cs typeface="Times New Roman" pitchFamily="18" charset="0"/>
              </a:rPr>
              <a:t>	Desde el primer siglo los verdaderos </a:t>
            </a:r>
            <a:r>
              <a:rPr lang="es-ES" sz="4000" dirty="0" smtClean="0">
                <a:latin typeface="Times New Roman" pitchFamily="18" charset="0"/>
                <a:ea typeface="Times New Roman" pitchFamily="18" charset="0"/>
                <a:cs typeface="Times New Roman" pitchFamily="18" charset="0"/>
              </a:rPr>
              <a:t>Cristianos </a:t>
            </a:r>
            <a:r>
              <a:rPr lang="es-ES" sz="4000" dirty="0">
                <a:latin typeface="Times New Roman" pitchFamily="18" charset="0"/>
                <a:ea typeface="Times New Roman" pitchFamily="18" charset="0"/>
                <a:cs typeface="Times New Roman" pitchFamily="18" charset="0"/>
              </a:rPr>
              <a:t>han sufrido mucha persecución porque siguieron y obedecieron fielmente a Jesucristo. ¿Es posible que nosotros estemos exentos porque vivimos en el siglo 21? </a:t>
            </a:r>
            <a:r>
              <a:rPr lang="es-ES" sz="4000" b="1" dirty="0">
                <a:latin typeface="Times New Roman" pitchFamily="18" charset="0"/>
                <a:ea typeface="Times New Roman" pitchFamily="18" charset="0"/>
                <a:cs typeface="Times New Roman" pitchFamily="18" charset="0"/>
              </a:rPr>
              <a:t>¡Claro que no! </a:t>
            </a:r>
            <a:r>
              <a:rPr lang="es-ES" sz="4000" i="1" dirty="0">
                <a:latin typeface="Times New Roman" pitchFamily="18" charset="0"/>
                <a:ea typeface="Times New Roman" pitchFamily="18" charset="0"/>
                <a:cs typeface="Times New Roman" pitchFamily="18" charset="0"/>
              </a:rPr>
              <a:t>Lucas 14:27 </a:t>
            </a:r>
            <a:r>
              <a:rPr lang="es-ES" sz="4000" dirty="0">
                <a:latin typeface="Times New Roman" pitchFamily="18" charset="0"/>
                <a:ea typeface="Times New Roman" pitchFamily="18" charset="0"/>
                <a:cs typeface="Times New Roman" pitchFamily="18" charset="0"/>
              </a:rPr>
              <a:t>declara: </a:t>
            </a:r>
            <a:r>
              <a:rPr lang="es-ES" sz="4000" i="1" dirty="0">
                <a:solidFill>
                  <a:srgbClr val="FFFF00"/>
                </a:solidFill>
                <a:latin typeface="Times New Roman" pitchFamily="18" charset="0"/>
                <a:ea typeface="Times New Roman" pitchFamily="18" charset="0"/>
                <a:cs typeface="Times New Roman" pitchFamily="18" charset="0"/>
              </a:rPr>
              <a:t>el que no lleva su _____ y viene en pos de mí, ____ puede ser mi discípulo. </a:t>
            </a:r>
            <a:endParaRPr lang="es-ES" sz="4000" b="1" i="1" dirty="0">
              <a:solidFill>
                <a:srgbClr val="FFFF00"/>
              </a:solidFill>
              <a:latin typeface="Times New Roman" pitchFamily="18" charset="0"/>
              <a:ea typeface="Times New Roman" pitchFamily="18" charset="0"/>
              <a:cs typeface="Times New Roman" pitchFamily="18" charset="0"/>
            </a:endParaRPr>
          </a:p>
        </p:txBody>
      </p:sp>
      <p:sp>
        <p:nvSpPr>
          <p:cNvPr id="5" name="CuadroTexto 4">
            <a:extLst>
              <a:ext uri="{FF2B5EF4-FFF2-40B4-BE49-F238E27FC236}">
                <a16:creationId xmlns:a16="http://schemas.microsoft.com/office/drawing/2014/main" id="{2C691E79-4382-966B-0CBB-E5CDAD208132}"/>
              </a:ext>
            </a:extLst>
          </p:cNvPr>
          <p:cNvSpPr txBox="1"/>
          <p:nvPr/>
        </p:nvSpPr>
        <p:spPr>
          <a:xfrm>
            <a:off x="5641041" y="2971800"/>
            <a:ext cx="914400" cy="914400"/>
          </a:xfrm>
          <a:prstGeom prst="rect">
            <a:avLst/>
          </a:prstGeom>
          <a:noFill/>
        </p:spPr>
        <p:txBody>
          <a:bodyPr wrap="square" rtlCol="0">
            <a:spAutoFit/>
          </a:bodyPr>
          <a:lstStyle/>
          <a:p>
            <a:endParaRPr lang="es-PA" dirty="0"/>
          </a:p>
        </p:txBody>
      </p:sp>
      <p:sp>
        <p:nvSpPr>
          <p:cNvPr id="6" name="CuadroTexto 5">
            <a:extLst>
              <a:ext uri="{FF2B5EF4-FFF2-40B4-BE49-F238E27FC236}">
                <a16:creationId xmlns:a16="http://schemas.microsoft.com/office/drawing/2014/main" id="{590391F2-2793-AA8A-2F82-32ECBF2674EF}"/>
              </a:ext>
            </a:extLst>
          </p:cNvPr>
          <p:cNvSpPr txBox="1"/>
          <p:nvPr/>
        </p:nvSpPr>
        <p:spPr>
          <a:xfrm>
            <a:off x="1486112" y="5466209"/>
            <a:ext cx="1257085" cy="707886"/>
          </a:xfrm>
          <a:prstGeom prst="rect">
            <a:avLst/>
          </a:prstGeom>
          <a:noFill/>
        </p:spPr>
        <p:txBody>
          <a:bodyPr wrap="square" rtlCol="0">
            <a:spAutoFit/>
          </a:bodyPr>
          <a:lstStyle/>
          <a:p>
            <a:r>
              <a:rPr lang="es-ES" sz="4000" b="1" i="1" dirty="0" smtClean="0">
                <a:latin typeface="Times New Roman" panose="02020603050405020304" pitchFamily="18" charset="0"/>
                <a:cs typeface="Times New Roman" panose="02020603050405020304" pitchFamily="18" charset="0"/>
              </a:rPr>
              <a:t>NO</a:t>
            </a:r>
            <a:endParaRPr lang="es-PA" sz="4000" b="1" i="1"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6FA5519F-5919-41CC-C781-263008C8178A}"/>
              </a:ext>
            </a:extLst>
          </p:cNvPr>
          <p:cNvSpPr txBox="1"/>
          <p:nvPr/>
        </p:nvSpPr>
        <p:spPr>
          <a:xfrm>
            <a:off x="5480297" y="4848042"/>
            <a:ext cx="1253177"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cruz</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7315402"/>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28342"/>
            <a:ext cx="10569389" cy="6247864"/>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Cuando menciona “la cruz,” no está hablando de alguna enfermedad o dificultad, sino “un sacrificio propio” en obediencia incondicional a Cristo Jesús. Es un verdadero sacrificio de nuestros deseos personales con el propósito de seguir la voluntad de Cristo. En 2ª a Timoteo 3:12 el Apóstol Pablo declara con certidumbre: </a:t>
            </a:r>
            <a:r>
              <a:rPr lang="es-ES" sz="4000" i="1" dirty="0">
                <a:solidFill>
                  <a:srgbClr val="FFFF00"/>
                </a:solidFill>
                <a:latin typeface="Times New Roman" pitchFamily="18" charset="0"/>
                <a:ea typeface="Times New Roman" pitchFamily="18" charset="0"/>
                <a:cs typeface="Times New Roman" pitchFamily="18" charset="0"/>
              </a:rPr>
              <a:t>Y también todos los que quieren vivir piadosamente </a:t>
            </a:r>
            <a:r>
              <a:rPr lang="es-ES" sz="4000" dirty="0">
                <a:latin typeface="Times New Roman" pitchFamily="18" charset="0"/>
                <a:ea typeface="Times New Roman" pitchFamily="18" charset="0"/>
                <a:cs typeface="Times New Roman" pitchFamily="18" charset="0"/>
              </a:rPr>
              <a:t>(una vida como Dios requiere) </a:t>
            </a:r>
            <a:r>
              <a:rPr lang="es-ES" sz="4000" i="1" dirty="0">
                <a:solidFill>
                  <a:srgbClr val="FFFF00"/>
                </a:solidFill>
                <a:latin typeface="Times New Roman" pitchFamily="18" charset="0"/>
                <a:ea typeface="Times New Roman" pitchFamily="18" charset="0"/>
                <a:cs typeface="Times New Roman" pitchFamily="18" charset="0"/>
              </a:rPr>
              <a:t>en Cristo Jesús padecerán</a:t>
            </a:r>
            <a:r>
              <a:rPr lang="es-ES" sz="4000" dirty="0">
                <a:latin typeface="Times New Roman" pitchFamily="18" charset="0"/>
                <a:ea typeface="Times New Roman" pitchFamily="18" charset="0"/>
                <a:cs typeface="Times New Roman" pitchFamily="18" charset="0"/>
              </a:rPr>
              <a:t>____________</a:t>
            </a:r>
            <a:endParaRPr lang="es-ES" sz="4000" b="1" i="1" dirty="0">
              <a:solidFill>
                <a:srgbClr val="FFFF00"/>
              </a:solidFill>
              <a:latin typeface="Times New Roman" pitchFamily="18" charset="0"/>
              <a:ea typeface="Times New Roman" pitchFamily="18" charset="0"/>
              <a:cs typeface="Times New Roman" pitchFamily="18" charset="0"/>
            </a:endParaRPr>
          </a:p>
        </p:txBody>
      </p:sp>
      <p:sp>
        <p:nvSpPr>
          <p:cNvPr id="7" name="CuadroTexto 6">
            <a:extLst>
              <a:ext uri="{FF2B5EF4-FFF2-40B4-BE49-F238E27FC236}">
                <a16:creationId xmlns:a16="http://schemas.microsoft.com/office/drawing/2014/main" id="{6FA5519F-5919-41CC-C781-263008C8178A}"/>
              </a:ext>
            </a:extLst>
          </p:cNvPr>
          <p:cNvSpPr txBox="1"/>
          <p:nvPr/>
        </p:nvSpPr>
        <p:spPr>
          <a:xfrm>
            <a:off x="3169923" y="5581712"/>
            <a:ext cx="2904306" cy="707886"/>
          </a:xfrm>
          <a:prstGeom prst="rect">
            <a:avLst/>
          </a:prstGeom>
          <a:noFill/>
        </p:spPr>
        <p:txBody>
          <a:bodyPr wrap="square" rtlCol="0">
            <a:spAutoFit/>
          </a:bodyPr>
          <a:lstStyle/>
          <a:p>
            <a:r>
              <a:rPr lang="es-ES" sz="4000" b="1" i="1" dirty="0">
                <a:solidFill>
                  <a:srgbClr val="FFFF00"/>
                </a:solidFill>
                <a:latin typeface="Times New Roman" panose="02020603050405020304" pitchFamily="18" charset="0"/>
                <a:cs typeface="Times New Roman" panose="02020603050405020304" pitchFamily="18" charset="0"/>
              </a:rPr>
              <a:t>persecución;</a:t>
            </a:r>
            <a:endParaRPr lang="es-PA" sz="4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8363980"/>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467212"/>
            <a:ext cx="10569389" cy="5632311"/>
          </a:xfrm>
          <a:prstGeom prst="rect">
            <a:avLst/>
          </a:prstGeom>
        </p:spPr>
        <p:txBody>
          <a:bodyPr wrap="square">
            <a:spAutoFit/>
          </a:bodyPr>
          <a:lstStyle/>
          <a:p>
            <a:pPr lvl="0" indent="-736600" algn="just" defTabSz="457200">
              <a:defRPr/>
            </a:pPr>
            <a:r>
              <a:rPr lang="es-ES" sz="3600" dirty="0">
                <a:latin typeface="Times New Roman" pitchFamily="18" charset="0"/>
                <a:ea typeface="Times New Roman" pitchFamily="18" charset="0"/>
                <a:cs typeface="Times New Roman" pitchFamily="18" charset="0"/>
              </a:rPr>
              <a:t>En </a:t>
            </a:r>
            <a:r>
              <a:rPr lang="es-ES" sz="3600" i="1" dirty="0">
                <a:solidFill>
                  <a:srgbClr val="FFFF00"/>
                </a:solidFill>
                <a:latin typeface="Times New Roman" pitchFamily="18" charset="0"/>
                <a:ea typeface="Times New Roman" pitchFamily="18" charset="0"/>
                <a:cs typeface="Times New Roman" pitchFamily="18" charset="0"/>
              </a:rPr>
              <a:t>1ª de Pedro 1:6-9 </a:t>
            </a:r>
            <a:r>
              <a:rPr lang="es-ES" sz="3600" dirty="0">
                <a:latin typeface="Times New Roman" pitchFamily="18" charset="0"/>
                <a:ea typeface="Times New Roman" pitchFamily="18" charset="0"/>
                <a:cs typeface="Times New Roman" pitchFamily="18" charset="0"/>
              </a:rPr>
              <a:t>el Apóstol Pedro nos recuerda que la vida cristiana no es fácil con todas </a:t>
            </a:r>
            <a:r>
              <a:rPr lang="es-ES" sz="3600" dirty="0" smtClean="0">
                <a:latin typeface="Times New Roman" pitchFamily="18" charset="0"/>
                <a:ea typeface="Times New Roman" pitchFamily="18" charset="0"/>
                <a:cs typeface="Times New Roman" pitchFamily="18" charset="0"/>
              </a:rPr>
              <a:t>sus </a:t>
            </a:r>
            <a:r>
              <a:rPr lang="es-ES" sz="3600" dirty="0">
                <a:latin typeface="Times New Roman" pitchFamily="18" charset="0"/>
                <a:ea typeface="Times New Roman" pitchFamily="18" charset="0"/>
                <a:cs typeface="Times New Roman" pitchFamily="18" charset="0"/>
              </a:rPr>
              <a:t>pruebas y aflicciones: </a:t>
            </a:r>
            <a:r>
              <a:rPr lang="es-ES" sz="3600" i="1" dirty="0">
                <a:solidFill>
                  <a:srgbClr val="FFFF00"/>
                </a:solidFill>
                <a:latin typeface="Times New Roman" pitchFamily="18" charset="0"/>
                <a:ea typeface="Times New Roman" pitchFamily="18" charset="0"/>
                <a:cs typeface="Times New Roman" pitchFamily="18" charset="0"/>
              </a:rPr>
              <a:t>En lo cual vosotros os____________, aunque ahora por un poco de tiempo, si es necesario, tengáis que ser afligidos en diversas pruebas. </a:t>
            </a:r>
            <a:r>
              <a:rPr lang="es-ES" sz="3600" dirty="0">
                <a:latin typeface="Times New Roman" pitchFamily="18" charset="0"/>
                <a:ea typeface="Times New Roman" pitchFamily="18" charset="0"/>
                <a:cs typeface="Times New Roman" pitchFamily="18" charset="0"/>
              </a:rPr>
              <a:t>El Señor Jesucristo afirmó en Juan 16:33: </a:t>
            </a:r>
            <a:r>
              <a:rPr lang="es-ES" sz="3600" i="1" dirty="0">
                <a:solidFill>
                  <a:srgbClr val="FFFF00"/>
                </a:solidFill>
                <a:latin typeface="Times New Roman" pitchFamily="18" charset="0"/>
                <a:ea typeface="Times New Roman" pitchFamily="18" charset="0"/>
                <a:cs typeface="Times New Roman" pitchFamily="18" charset="0"/>
              </a:rPr>
              <a:t>Estas cosas os he hablado para que en mí tengáis paz. En el mundo tendréis aflicción; pero confiad, yo he __________ al mundo. </a:t>
            </a:r>
            <a:r>
              <a:rPr lang="es-ES" sz="3600" dirty="0">
                <a:latin typeface="Times New Roman" pitchFamily="18" charset="0"/>
                <a:ea typeface="Times New Roman" pitchFamily="18" charset="0"/>
                <a:cs typeface="Times New Roman" pitchFamily="18" charset="0"/>
              </a:rPr>
              <a:t>Podemos afirmar que haremos sacrificios personales, pero los hacemos con gozo.</a:t>
            </a:r>
          </a:p>
        </p:txBody>
      </p:sp>
      <p:sp>
        <p:nvSpPr>
          <p:cNvPr id="5" name="CuadroTexto 4">
            <a:extLst>
              <a:ext uri="{FF2B5EF4-FFF2-40B4-BE49-F238E27FC236}">
                <a16:creationId xmlns:a16="http://schemas.microsoft.com/office/drawing/2014/main" id="{2C691E79-4382-966B-0CBB-E5CDAD208132}"/>
              </a:ext>
            </a:extLst>
          </p:cNvPr>
          <p:cNvSpPr txBox="1"/>
          <p:nvPr/>
        </p:nvSpPr>
        <p:spPr>
          <a:xfrm>
            <a:off x="5641041" y="2971800"/>
            <a:ext cx="914400" cy="914400"/>
          </a:xfrm>
          <a:prstGeom prst="rect">
            <a:avLst/>
          </a:prstGeom>
          <a:noFill/>
        </p:spPr>
        <p:txBody>
          <a:bodyPr wrap="square" rtlCol="0">
            <a:spAutoFit/>
          </a:bodyPr>
          <a:lstStyle/>
          <a:p>
            <a:endParaRPr lang="es-PA" dirty="0"/>
          </a:p>
        </p:txBody>
      </p:sp>
      <p:sp>
        <p:nvSpPr>
          <p:cNvPr id="7" name="CuadroTexto 6">
            <a:extLst>
              <a:ext uri="{FF2B5EF4-FFF2-40B4-BE49-F238E27FC236}">
                <a16:creationId xmlns:a16="http://schemas.microsoft.com/office/drawing/2014/main" id="{6FA5519F-5919-41CC-C781-263008C8178A}"/>
              </a:ext>
            </a:extLst>
          </p:cNvPr>
          <p:cNvSpPr txBox="1"/>
          <p:nvPr/>
        </p:nvSpPr>
        <p:spPr>
          <a:xfrm>
            <a:off x="8812305" y="1546466"/>
            <a:ext cx="1843503" cy="646331"/>
          </a:xfrm>
          <a:prstGeom prst="rect">
            <a:avLst/>
          </a:prstGeom>
          <a:noFill/>
        </p:spPr>
        <p:txBody>
          <a:bodyPr wrap="square" rtlCol="0">
            <a:spAutoFit/>
          </a:bodyPr>
          <a:lstStyle/>
          <a:p>
            <a:r>
              <a:rPr lang="es-ES" sz="3600" b="1" i="1" dirty="0">
                <a:solidFill>
                  <a:srgbClr val="FFFF00"/>
                </a:solidFill>
                <a:latin typeface="Times New Roman" panose="02020603050405020304" pitchFamily="18" charset="0"/>
                <a:cs typeface="Times New Roman" panose="02020603050405020304" pitchFamily="18" charset="0"/>
              </a:rPr>
              <a:t>alegráis</a:t>
            </a:r>
            <a:endParaRPr lang="es-PA" sz="3600" b="1" i="1" dirty="0">
              <a:solidFill>
                <a:srgbClr val="FFFF00"/>
              </a:solidFill>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CCE9AB5C-A5A2-A331-6CA2-A8FFC9B667AE}"/>
              </a:ext>
            </a:extLst>
          </p:cNvPr>
          <p:cNvSpPr txBox="1"/>
          <p:nvPr/>
        </p:nvSpPr>
        <p:spPr>
          <a:xfrm>
            <a:off x="8632205" y="4301788"/>
            <a:ext cx="1706612" cy="646331"/>
          </a:xfrm>
          <a:prstGeom prst="rect">
            <a:avLst/>
          </a:prstGeom>
          <a:noFill/>
        </p:spPr>
        <p:txBody>
          <a:bodyPr wrap="square" rtlCol="0">
            <a:spAutoFit/>
          </a:bodyPr>
          <a:lstStyle/>
          <a:p>
            <a:r>
              <a:rPr lang="es-ES" sz="3600" b="1" i="1" dirty="0">
                <a:solidFill>
                  <a:srgbClr val="FFFF00"/>
                </a:solidFill>
                <a:latin typeface="Times New Roman" panose="02020603050405020304" pitchFamily="18" charset="0"/>
                <a:cs typeface="Times New Roman" panose="02020603050405020304" pitchFamily="18" charset="0"/>
              </a:rPr>
              <a:t>vencido</a:t>
            </a:r>
            <a:endParaRPr lang="es-PA" sz="36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0410198"/>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6" y="333498"/>
            <a:ext cx="10569389" cy="5632311"/>
          </a:xfrm>
          <a:prstGeom prst="rect">
            <a:avLst/>
          </a:prstGeom>
        </p:spPr>
        <p:txBody>
          <a:bodyPr wrap="square">
            <a:spAutoFit/>
          </a:bodyPr>
          <a:lstStyle/>
          <a:p>
            <a:pPr marL="736600" lvl="0" indent="-1473200" algn="just" defTabSz="457200">
              <a:defRPr/>
            </a:pPr>
            <a:r>
              <a:rPr lang="es-ES" sz="4000" dirty="0">
                <a:latin typeface="Times New Roman" pitchFamily="18" charset="0"/>
                <a:ea typeface="Times New Roman" pitchFamily="18" charset="0"/>
                <a:cs typeface="Times New Roman" pitchFamily="18" charset="0"/>
              </a:rPr>
              <a:t>4. Como un verdadero discípulo de Cristo, </a:t>
            </a:r>
            <a:r>
              <a:rPr lang="es-ES" sz="4000" b="1" dirty="0">
                <a:latin typeface="Times New Roman" pitchFamily="18" charset="0"/>
                <a:ea typeface="Times New Roman" pitchFamily="18" charset="0"/>
                <a:cs typeface="Times New Roman" pitchFamily="18" charset="0"/>
              </a:rPr>
              <a:t>es importante calcular el costo.</a:t>
            </a:r>
          </a:p>
          <a:p>
            <a:pPr marL="736600" lvl="0" indent="-1473200" algn="just" defTabSz="457200">
              <a:defRPr/>
            </a:pPr>
            <a:r>
              <a:rPr lang="es-ES" sz="4000" dirty="0">
                <a:latin typeface="Times New Roman" pitchFamily="18" charset="0"/>
                <a:ea typeface="Times New Roman" pitchFamily="18" charset="0"/>
                <a:cs typeface="Times New Roman" pitchFamily="18" charset="0"/>
              </a:rPr>
              <a:t>	Parece que </a:t>
            </a:r>
            <a:r>
              <a:rPr lang="es-ES" sz="4000" i="1" dirty="0">
                <a:latin typeface="Times New Roman" pitchFamily="18" charset="0"/>
                <a:ea typeface="Times New Roman" pitchFamily="18" charset="0"/>
                <a:cs typeface="Times New Roman" pitchFamily="18" charset="0"/>
              </a:rPr>
              <a:t>Lucas 14:28-30 </a:t>
            </a:r>
            <a:r>
              <a:rPr lang="es-ES" sz="4000" dirty="0">
                <a:latin typeface="Times New Roman" pitchFamily="18" charset="0"/>
                <a:ea typeface="Times New Roman" pitchFamily="18" charset="0"/>
                <a:cs typeface="Times New Roman" pitchFamily="18" charset="0"/>
              </a:rPr>
              <a:t>está hablando acerca de la construcción de una torre, pero no es el sentido. Jesucristo preguntaba: </a:t>
            </a:r>
            <a:r>
              <a:rPr lang="es-ES" sz="4000" i="1" dirty="0">
                <a:solidFill>
                  <a:srgbClr val="FFFF00"/>
                </a:solidFill>
                <a:latin typeface="Times New Roman" pitchFamily="18" charset="0"/>
                <a:ea typeface="Times New Roman" pitchFamily="18" charset="0"/>
                <a:cs typeface="Times New Roman" pitchFamily="18" charset="0"/>
              </a:rPr>
              <a:t>Porque ¿quién de vosotros, queriendo edificar una torre, no se sienta primero y _______ los gastos, a ver si tiene lo que necesita para acabarla? </a:t>
            </a:r>
          </a:p>
        </p:txBody>
      </p:sp>
      <p:sp>
        <p:nvSpPr>
          <p:cNvPr id="5" name="CuadroTexto 4">
            <a:extLst>
              <a:ext uri="{FF2B5EF4-FFF2-40B4-BE49-F238E27FC236}">
                <a16:creationId xmlns:a16="http://schemas.microsoft.com/office/drawing/2014/main" id="{2C691E79-4382-966B-0CBB-E5CDAD208132}"/>
              </a:ext>
            </a:extLst>
          </p:cNvPr>
          <p:cNvSpPr txBox="1"/>
          <p:nvPr/>
        </p:nvSpPr>
        <p:spPr>
          <a:xfrm>
            <a:off x="5641041" y="2971800"/>
            <a:ext cx="914400" cy="914400"/>
          </a:xfrm>
          <a:prstGeom prst="rect">
            <a:avLst/>
          </a:prstGeom>
          <a:noFill/>
        </p:spPr>
        <p:txBody>
          <a:bodyPr wrap="square" rtlCol="0">
            <a:spAutoFit/>
          </a:bodyPr>
          <a:lstStyle/>
          <a:p>
            <a:endParaRPr lang="es-PA" dirty="0"/>
          </a:p>
        </p:txBody>
      </p:sp>
      <p:sp>
        <p:nvSpPr>
          <p:cNvPr id="7" name="CuadroTexto 6">
            <a:extLst>
              <a:ext uri="{FF2B5EF4-FFF2-40B4-BE49-F238E27FC236}">
                <a16:creationId xmlns:a16="http://schemas.microsoft.com/office/drawing/2014/main" id="{6FA5519F-5919-41CC-C781-263008C8178A}"/>
              </a:ext>
            </a:extLst>
          </p:cNvPr>
          <p:cNvSpPr txBox="1"/>
          <p:nvPr/>
        </p:nvSpPr>
        <p:spPr>
          <a:xfrm>
            <a:off x="8565186" y="3995067"/>
            <a:ext cx="2041853"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calcula</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3428168"/>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63874"/>
            <a:ext cx="10945266" cy="6247864"/>
          </a:xfrm>
          <a:prstGeom prst="rect">
            <a:avLst/>
          </a:prstGeom>
        </p:spPr>
        <p:txBody>
          <a:bodyPr wrap="square">
            <a:spAutoFit/>
          </a:bodyPr>
          <a:lstStyle/>
          <a:p>
            <a:pPr lvl="0" indent="-736600" algn="just" defTabSz="457200">
              <a:defRPr/>
            </a:pPr>
            <a:r>
              <a:rPr lang="es-ES" sz="4000" i="1" dirty="0">
                <a:solidFill>
                  <a:srgbClr val="FFFF00"/>
                </a:solidFill>
                <a:latin typeface="Times New Roman" pitchFamily="18" charset="0"/>
                <a:ea typeface="Times New Roman" pitchFamily="18" charset="0"/>
                <a:cs typeface="Times New Roman" pitchFamily="18" charset="0"/>
              </a:rPr>
              <a:t>No sea que después que haya puesto el cimiento, y no pueda acabarla, todos los que lo vean comiencen a hacer burla de él, diciendo: Este hombre comenzó a edificar, y no pudo acabar. </a:t>
            </a:r>
            <a:r>
              <a:rPr lang="es-ES" sz="4000" dirty="0">
                <a:latin typeface="Times New Roman" pitchFamily="18" charset="0"/>
                <a:ea typeface="Times New Roman" pitchFamily="18" charset="0"/>
                <a:cs typeface="Times New Roman" pitchFamily="18" charset="0"/>
              </a:rPr>
              <a:t>Cristo Jesús usa esta ilustración para hacernos saber que es necesario calcular el costo antes que nos entreguemos a Él. Es un verdadero compromiso con Dios. Muchos que no consideran el costo primero retroceden y hacen </a:t>
            </a:r>
            <a:r>
              <a:rPr lang="es-ES" sz="4000" dirty="0" smtClean="0">
                <a:latin typeface="Times New Roman" pitchFamily="18" charset="0"/>
                <a:ea typeface="Times New Roman" pitchFamily="18" charset="0"/>
                <a:cs typeface="Times New Roman" pitchFamily="18" charset="0"/>
              </a:rPr>
              <a:t>burla </a:t>
            </a:r>
            <a:r>
              <a:rPr lang="es-ES" sz="4000" dirty="0">
                <a:latin typeface="Times New Roman" pitchFamily="18" charset="0"/>
                <a:ea typeface="Times New Roman" pitchFamily="18" charset="0"/>
                <a:cs typeface="Times New Roman" pitchFamily="18" charset="0"/>
              </a:rPr>
              <a:t>del Evangelio. Por consiguiente, llegan a ser enemigos de Dios. </a:t>
            </a:r>
            <a:endParaRPr lang="es-ES" sz="4000" i="1" dirty="0">
              <a:solidFill>
                <a:srgbClr val="FFFF00"/>
              </a:solidFill>
              <a:latin typeface="Times New Roman" pitchFamily="18" charset="0"/>
              <a:ea typeface="Times New Roman" pitchFamily="18" charset="0"/>
              <a:cs typeface="Times New Roman" pitchFamily="18" charset="0"/>
            </a:endParaRPr>
          </a:p>
        </p:txBody>
      </p:sp>
      <p:sp>
        <p:nvSpPr>
          <p:cNvPr id="5" name="CuadroTexto 4">
            <a:extLst>
              <a:ext uri="{FF2B5EF4-FFF2-40B4-BE49-F238E27FC236}">
                <a16:creationId xmlns:a16="http://schemas.microsoft.com/office/drawing/2014/main" id="{2C691E79-4382-966B-0CBB-E5CDAD208132}"/>
              </a:ext>
            </a:extLst>
          </p:cNvPr>
          <p:cNvSpPr txBox="1"/>
          <p:nvPr/>
        </p:nvSpPr>
        <p:spPr>
          <a:xfrm>
            <a:off x="5641041" y="2971800"/>
            <a:ext cx="914400" cy="914400"/>
          </a:xfrm>
          <a:prstGeom prst="rect">
            <a:avLst/>
          </a:prstGeom>
          <a:noFill/>
        </p:spPr>
        <p:txBody>
          <a:bodyPr wrap="square" rtlCol="0">
            <a:spAutoFit/>
          </a:bodyPr>
          <a:lstStyle/>
          <a:p>
            <a:endParaRPr lang="es-PA" dirty="0"/>
          </a:p>
        </p:txBody>
      </p:sp>
    </p:spTree>
    <p:extLst>
      <p:ext uri="{BB962C8B-B14F-4D97-AF65-F5344CB8AC3E}">
        <p14:creationId xmlns:p14="http://schemas.microsoft.com/office/powerpoint/2010/main" val="1676378528"/>
      </p:ext>
    </p:extLst>
  </p:cSld>
  <p:clrMapOvr>
    <a:masterClrMapping/>
  </p:clrMapOvr>
  <p:transition spd="slow">
    <p:strips dir="ru"/>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499878"/>
            <a:ext cx="10569389" cy="3170099"/>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Hay aquellos que se fijan en el verdadero creyente y ven que su vida es tranquila, feliz y segura. Ellos desean obtener lo mismo, entonces hacen una “decisión” o “profesión de fe,” pero no son sinceros con Dios ni con ellos mismos. </a:t>
            </a:r>
            <a:endParaRPr lang="es-ES" sz="4000" i="1" dirty="0">
              <a:solidFill>
                <a:srgbClr val="FFFF00"/>
              </a:solidFill>
              <a:latin typeface="Times New Roman" pitchFamily="18" charset="0"/>
              <a:ea typeface="Times New Roman" pitchFamily="18" charset="0"/>
              <a:cs typeface="Times New Roman" pitchFamily="18" charset="0"/>
            </a:endParaRPr>
          </a:p>
        </p:txBody>
      </p:sp>
      <p:sp>
        <p:nvSpPr>
          <p:cNvPr id="5" name="CuadroTexto 4">
            <a:extLst>
              <a:ext uri="{FF2B5EF4-FFF2-40B4-BE49-F238E27FC236}">
                <a16:creationId xmlns:a16="http://schemas.microsoft.com/office/drawing/2014/main" id="{2C691E79-4382-966B-0CBB-E5CDAD208132}"/>
              </a:ext>
            </a:extLst>
          </p:cNvPr>
          <p:cNvSpPr txBox="1"/>
          <p:nvPr/>
        </p:nvSpPr>
        <p:spPr>
          <a:xfrm>
            <a:off x="5641041" y="2971800"/>
            <a:ext cx="914400" cy="914400"/>
          </a:xfrm>
          <a:prstGeom prst="rect">
            <a:avLst/>
          </a:prstGeom>
          <a:noFill/>
        </p:spPr>
        <p:txBody>
          <a:bodyPr wrap="square" rtlCol="0">
            <a:spAutoFit/>
          </a:bodyPr>
          <a:lstStyle/>
          <a:p>
            <a:endParaRPr lang="es-PA" dirty="0"/>
          </a:p>
        </p:txBody>
      </p:sp>
    </p:spTree>
    <p:extLst>
      <p:ext uri="{BB962C8B-B14F-4D97-AF65-F5344CB8AC3E}">
        <p14:creationId xmlns:p14="http://schemas.microsoft.com/office/powerpoint/2010/main" val="3600682941"/>
      </p:ext>
    </p:extLst>
  </p:cSld>
  <p:clrMapOvr>
    <a:masterClrMapping/>
  </p:clrMapOvr>
  <p:transition spd="slow">
    <p:strips dir="ru"/>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499878"/>
            <a:ext cx="10569389" cy="4401205"/>
          </a:xfrm>
          <a:prstGeom prst="rect">
            <a:avLst/>
          </a:prstGeom>
        </p:spPr>
        <p:txBody>
          <a:bodyPr wrap="square">
            <a:spAutoFit/>
          </a:bodyPr>
          <a:lstStyle/>
          <a:p>
            <a:pPr lvl="0" indent="-736600" algn="just" defTabSz="457200">
              <a:defRPr/>
            </a:pPr>
            <a:r>
              <a:rPr lang="es-ES" sz="4000" dirty="0" smtClean="0">
                <a:latin typeface="Times New Roman" pitchFamily="18" charset="0"/>
                <a:ea typeface="Times New Roman" pitchFamily="18" charset="0"/>
                <a:cs typeface="Times New Roman" pitchFamily="18" charset="0"/>
              </a:rPr>
              <a:t>En </a:t>
            </a:r>
            <a:r>
              <a:rPr lang="es-ES" sz="4000" i="1" dirty="0">
                <a:latin typeface="Times New Roman" pitchFamily="18" charset="0"/>
                <a:ea typeface="Times New Roman" pitchFamily="18" charset="0"/>
                <a:cs typeface="Times New Roman" pitchFamily="18" charset="0"/>
              </a:rPr>
              <a:t>2ª de Pedro 2:20-22 </a:t>
            </a:r>
            <a:r>
              <a:rPr lang="es-ES" sz="4000" dirty="0">
                <a:latin typeface="Times New Roman" pitchFamily="18" charset="0"/>
                <a:ea typeface="Times New Roman" pitchFamily="18" charset="0"/>
                <a:cs typeface="Times New Roman" pitchFamily="18" charset="0"/>
              </a:rPr>
              <a:t>el Apóstol Pedro nos advierte del peligro de hacer una decisión falsa: </a:t>
            </a:r>
            <a:r>
              <a:rPr lang="es-ES" sz="4000" i="1" dirty="0">
                <a:solidFill>
                  <a:srgbClr val="FFFF00"/>
                </a:solidFill>
                <a:latin typeface="Times New Roman" pitchFamily="18" charset="0"/>
                <a:ea typeface="Times New Roman" pitchFamily="18" charset="0"/>
                <a:cs typeface="Times New Roman" pitchFamily="18" charset="0"/>
              </a:rPr>
              <a:t>Ciertamente, si habiéndose ellos escapado de las contaminaciones del mundo, por el conocimiento del Señor y Salvador Jesucristo, enredándose otra vez en ellas son vencidos, su postrer estado viene a ser peor que el primero. </a:t>
            </a:r>
          </a:p>
        </p:txBody>
      </p:sp>
      <p:sp>
        <p:nvSpPr>
          <p:cNvPr id="5" name="CuadroTexto 4">
            <a:extLst>
              <a:ext uri="{FF2B5EF4-FFF2-40B4-BE49-F238E27FC236}">
                <a16:creationId xmlns:a16="http://schemas.microsoft.com/office/drawing/2014/main" id="{2C691E79-4382-966B-0CBB-E5CDAD208132}"/>
              </a:ext>
            </a:extLst>
          </p:cNvPr>
          <p:cNvSpPr txBox="1"/>
          <p:nvPr/>
        </p:nvSpPr>
        <p:spPr>
          <a:xfrm>
            <a:off x="5641041" y="2971800"/>
            <a:ext cx="914400" cy="914400"/>
          </a:xfrm>
          <a:prstGeom prst="rect">
            <a:avLst/>
          </a:prstGeom>
          <a:noFill/>
        </p:spPr>
        <p:txBody>
          <a:bodyPr wrap="square" rtlCol="0">
            <a:spAutoFit/>
          </a:bodyPr>
          <a:lstStyle/>
          <a:p>
            <a:endParaRPr lang="es-PA" dirty="0"/>
          </a:p>
        </p:txBody>
      </p:sp>
    </p:spTree>
    <p:extLst>
      <p:ext uri="{BB962C8B-B14F-4D97-AF65-F5344CB8AC3E}">
        <p14:creationId xmlns:p14="http://schemas.microsoft.com/office/powerpoint/2010/main" val="2543621761"/>
      </p:ext>
    </p:extLst>
  </p:cSld>
  <p:clrMapOvr>
    <a:masterClrMapping/>
  </p:clrMapOvr>
  <p:transition spd="slow">
    <p:strips dir="ru"/>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266761"/>
            <a:ext cx="10801575" cy="5632311"/>
          </a:xfrm>
          <a:prstGeom prst="rect">
            <a:avLst/>
          </a:prstGeom>
        </p:spPr>
        <p:txBody>
          <a:bodyPr wrap="square">
            <a:spAutoFit/>
          </a:bodyPr>
          <a:lstStyle/>
          <a:p>
            <a:pPr lvl="0" indent="-736600" algn="just" defTabSz="457200">
              <a:defRPr/>
            </a:pPr>
            <a:r>
              <a:rPr lang="es-ES" sz="4000" i="1" dirty="0">
                <a:solidFill>
                  <a:srgbClr val="FFFF00"/>
                </a:solidFill>
                <a:latin typeface="Times New Roman" pitchFamily="18" charset="0"/>
                <a:ea typeface="Times New Roman" pitchFamily="18" charset="0"/>
                <a:cs typeface="Times New Roman" pitchFamily="18" charset="0"/>
              </a:rPr>
              <a:t>Porque mejor les hubiera sido no haber conocido el camino de la justicia, que después de haberlo conocido, volverse </a:t>
            </a:r>
            <a:r>
              <a:rPr lang="es-ES" sz="4000" i="1" dirty="0" smtClean="0">
                <a:solidFill>
                  <a:srgbClr val="FFFF00"/>
                </a:solidFill>
                <a:latin typeface="Times New Roman" pitchFamily="18" charset="0"/>
                <a:ea typeface="Times New Roman" pitchFamily="18" charset="0"/>
                <a:cs typeface="Times New Roman" pitchFamily="18" charset="0"/>
              </a:rPr>
              <a:t>_______del </a:t>
            </a:r>
            <a:r>
              <a:rPr lang="es-ES" sz="4000" i="1" dirty="0">
                <a:solidFill>
                  <a:srgbClr val="FFFF00"/>
                </a:solidFill>
                <a:latin typeface="Times New Roman" pitchFamily="18" charset="0"/>
                <a:ea typeface="Times New Roman" pitchFamily="18" charset="0"/>
                <a:cs typeface="Times New Roman" pitchFamily="18" charset="0"/>
              </a:rPr>
              <a:t>santo mandamiento que les fue dado. Pero les ha acontecido lo del verdadero proverbio: El________ vuelve a su vómito, y la________ lavada a revolcarse en el cieno. </a:t>
            </a:r>
            <a:r>
              <a:rPr lang="es-ES" sz="4000" dirty="0">
                <a:latin typeface="Times New Roman" pitchFamily="18" charset="0"/>
                <a:ea typeface="Times New Roman" pitchFamily="18" charset="0"/>
                <a:cs typeface="Times New Roman" pitchFamily="18" charset="0"/>
              </a:rPr>
              <a:t>También, en Lucas 9:62 Jesús dijo: </a:t>
            </a:r>
            <a:r>
              <a:rPr lang="es-ES" sz="4000" i="1" dirty="0">
                <a:solidFill>
                  <a:srgbClr val="FFFF00"/>
                </a:solidFill>
                <a:latin typeface="Times New Roman" pitchFamily="18" charset="0"/>
                <a:ea typeface="Times New Roman" pitchFamily="18" charset="0"/>
                <a:cs typeface="Times New Roman" pitchFamily="18" charset="0"/>
              </a:rPr>
              <a:t>Ninguno que poniendo su mano en el arado mira hacia atrás, es _____ para el reino de Dios. </a:t>
            </a:r>
          </a:p>
        </p:txBody>
      </p:sp>
      <p:sp>
        <p:nvSpPr>
          <p:cNvPr id="5" name="CuadroTexto 4">
            <a:extLst>
              <a:ext uri="{FF2B5EF4-FFF2-40B4-BE49-F238E27FC236}">
                <a16:creationId xmlns:a16="http://schemas.microsoft.com/office/drawing/2014/main" id="{2C691E79-4382-966B-0CBB-E5CDAD208132}"/>
              </a:ext>
            </a:extLst>
          </p:cNvPr>
          <p:cNvSpPr txBox="1"/>
          <p:nvPr/>
        </p:nvSpPr>
        <p:spPr>
          <a:xfrm>
            <a:off x="6769895" y="2700983"/>
            <a:ext cx="1489261"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perro</a:t>
            </a:r>
            <a:endParaRPr lang="es-PA" sz="4000" b="1" i="1" dirty="0">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AE62538C-E1D0-C292-C4BF-48EBC7BDD774}"/>
              </a:ext>
            </a:extLst>
          </p:cNvPr>
          <p:cNvSpPr txBox="1"/>
          <p:nvPr/>
        </p:nvSpPr>
        <p:spPr>
          <a:xfrm>
            <a:off x="5122881" y="1483872"/>
            <a:ext cx="2178422" cy="707886"/>
          </a:xfrm>
          <a:prstGeom prst="rect">
            <a:avLst/>
          </a:prstGeom>
          <a:noFill/>
        </p:spPr>
        <p:txBody>
          <a:bodyPr wrap="square" rtlCol="0">
            <a:spAutoFit/>
          </a:bodyPr>
          <a:lstStyle/>
          <a:p>
            <a:r>
              <a:rPr lang="es-ES" sz="4000" b="1" i="1" dirty="0" smtClean="0">
                <a:latin typeface="Times New Roman" panose="02020603050405020304" pitchFamily="18" charset="0"/>
                <a:cs typeface="Times New Roman" panose="02020603050405020304" pitchFamily="18" charset="0"/>
              </a:rPr>
              <a:t>atrás</a:t>
            </a:r>
            <a:endParaRPr lang="es-PA" sz="4000" b="1"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64EE283C-807E-6B94-B3CB-1C01AE397317}"/>
              </a:ext>
            </a:extLst>
          </p:cNvPr>
          <p:cNvSpPr txBox="1"/>
          <p:nvPr/>
        </p:nvSpPr>
        <p:spPr>
          <a:xfrm>
            <a:off x="3868595" y="3283550"/>
            <a:ext cx="1701053"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puerca</a:t>
            </a:r>
            <a:endParaRPr lang="es-PA" sz="4000" b="1" i="1" dirty="0">
              <a:latin typeface="Times New Roman" panose="02020603050405020304" pitchFamily="18" charset="0"/>
              <a:cs typeface="Times New Roman" panose="02020603050405020304" pitchFamily="18" charset="0"/>
            </a:endParaRPr>
          </a:p>
        </p:txBody>
      </p:sp>
      <p:sp>
        <p:nvSpPr>
          <p:cNvPr id="8" name="CuadroTexto 7">
            <a:extLst>
              <a:ext uri="{FF2B5EF4-FFF2-40B4-BE49-F238E27FC236}">
                <a16:creationId xmlns:a16="http://schemas.microsoft.com/office/drawing/2014/main" id="{CE709740-7B42-56B7-C3BC-DB202EDB625A}"/>
              </a:ext>
            </a:extLst>
          </p:cNvPr>
          <p:cNvSpPr txBox="1"/>
          <p:nvPr/>
        </p:nvSpPr>
        <p:spPr>
          <a:xfrm>
            <a:off x="2801764" y="5122417"/>
            <a:ext cx="1297641" cy="707886"/>
          </a:xfrm>
          <a:prstGeom prst="rect">
            <a:avLst/>
          </a:prstGeom>
          <a:noFill/>
        </p:spPr>
        <p:txBody>
          <a:bodyPr wrap="square" rtlCol="0">
            <a:spAutoFit/>
          </a:bodyPr>
          <a:lstStyle/>
          <a:p>
            <a:r>
              <a:rPr lang="es-PA" sz="4000" b="1" i="1" dirty="0">
                <a:latin typeface="Times New Roman" panose="02020603050405020304" pitchFamily="18" charset="0"/>
                <a:cs typeface="Times New Roman" panose="02020603050405020304" pitchFamily="18" charset="0"/>
              </a:rPr>
              <a:t>apto</a:t>
            </a:r>
          </a:p>
        </p:txBody>
      </p:sp>
    </p:spTree>
    <p:extLst>
      <p:ext uri="{BB962C8B-B14F-4D97-AF65-F5344CB8AC3E}">
        <p14:creationId xmlns:p14="http://schemas.microsoft.com/office/powerpoint/2010/main" val="1447730133"/>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80390"/>
            <a:ext cx="10569389" cy="5632311"/>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El hecho de </a:t>
            </a:r>
            <a:r>
              <a:rPr lang="es-ES" sz="4000" dirty="0">
                <a:solidFill>
                  <a:srgbClr val="FFFF00"/>
                </a:solidFill>
                <a:latin typeface="Times New Roman" pitchFamily="18" charset="0"/>
                <a:ea typeface="Times New Roman" pitchFamily="18" charset="0"/>
                <a:cs typeface="Times New Roman" pitchFamily="18" charset="0"/>
              </a:rPr>
              <a:t>“poner su mano en el arado” </a:t>
            </a:r>
            <a:r>
              <a:rPr lang="es-ES" sz="4000" dirty="0">
                <a:latin typeface="Times New Roman" pitchFamily="18" charset="0"/>
                <a:ea typeface="Times New Roman" pitchFamily="18" charset="0"/>
                <a:cs typeface="Times New Roman" pitchFamily="18" charset="0"/>
              </a:rPr>
              <a:t>se refiere a alguien que hace su compromiso con Dios siendo arrepentido por sus pecados y entregándose de todo corazón a Jesucristo. Cuando alguien es sincero con Dios y verdaderamente convertido, nada, ni nadie le puede hacer retroceder. En Hebreos 10:39 leemos: </a:t>
            </a:r>
            <a:r>
              <a:rPr lang="es-ES" sz="4000" i="1" dirty="0">
                <a:solidFill>
                  <a:srgbClr val="FFFF00"/>
                </a:solidFill>
                <a:latin typeface="Times New Roman" pitchFamily="18" charset="0"/>
                <a:ea typeface="Times New Roman" pitchFamily="18" charset="0"/>
                <a:cs typeface="Times New Roman" pitchFamily="18" charset="0"/>
              </a:rPr>
              <a:t>Pero nosotros no somos de los que </a:t>
            </a:r>
            <a:r>
              <a:rPr lang="es-ES" sz="4000" i="1" dirty="0" smtClean="0">
                <a:solidFill>
                  <a:srgbClr val="FFFF00"/>
                </a:solidFill>
                <a:latin typeface="Times New Roman" pitchFamily="18" charset="0"/>
                <a:ea typeface="Times New Roman" pitchFamily="18" charset="0"/>
                <a:cs typeface="Times New Roman" pitchFamily="18" charset="0"/>
              </a:rPr>
              <a:t>_________ </a:t>
            </a:r>
            <a:r>
              <a:rPr lang="es-ES" sz="4000" i="1" dirty="0">
                <a:solidFill>
                  <a:srgbClr val="FFFF00"/>
                </a:solidFill>
                <a:latin typeface="Times New Roman" pitchFamily="18" charset="0"/>
                <a:ea typeface="Times New Roman" pitchFamily="18" charset="0"/>
                <a:cs typeface="Times New Roman" pitchFamily="18" charset="0"/>
              </a:rPr>
              <a:t>para perdición, sino de los que tienen </a:t>
            </a:r>
            <a:r>
              <a:rPr lang="es-ES" sz="4000" i="1" dirty="0" smtClean="0">
                <a:solidFill>
                  <a:srgbClr val="FFFF00"/>
                </a:solidFill>
                <a:latin typeface="Times New Roman" pitchFamily="18" charset="0"/>
                <a:ea typeface="Times New Roman" pitchFamily="18" charset="0"/>
                <a:cs typeface="Times New Roman" pitchFamily="18" charset="0"/>
              </a:rPr>
              <a:t>_______ para </a:t>
            </a:r>
            <a:r>
              <a:rPr lang="es-ES" sz="4000" i="1" dirty="0">
                <a:solidFill>
                  <a:srgbClr val="FFFF00"/>
                </a:solidFill>
                <a:latin typeface="Times New Roman" pitchFamily="18" charset="0"/>
                <a:ea typeface="Times New Roman" pitchFamily="18" charset="0"/>
                <a:cs typeface="Times New Roman" pitchFamily="18" charset="0"/>
              </a:rPr>
              <a:t>preservación del alma.</a:t>
            </a:r>
          </a:p>
        </p:txBody>
      </p:sp>
      <p:sp>
        <p:nvSpPr>
          <p:cNvPr id="5" name="CuadroTexto 4">
            <a:extLst>
              <a:ext uri="{FF2B5EF4-FFF2-40B4-BE49-F238E27FC236}">
                <a16:creationId xmlns:a16="http://schemas.microsoft.com/office/drawing/2014/main" id="{2C691E79-4382-966B-0CBB-E5CDAD208132}"/>
              </a:ext>
            </a:extLst>
          </p:cNvPr>
          <p:cNvSpPr txBox="1"/>
          <p:nvPr/>
        </p:nvSpPr>
        <p:spPr>
          <a:xfrm>
            <a:off x="5641041" y="2971800"/>
            <a:ext cx="914400" cy="914400"/>
          </a:xfrm>
          <a:prstGeom prst="rect">
            <a:avLst/>
          </a:prstGeom>
          <a:noFill/>
        </p:spPr>
        <p:txBody>
          <a:bodyPr wrap="square" rtlCol="0">
            <a:spAutoFit/>
          </a:bodyPr>
          <a:lstStyle/>
          <a:p>
            <a:endParaRPr lang="es-PA" dirty="0"/>
          </a:p>
        </p:txBody>
      </p:sp>
      <p:sp>
        <p:nvSpPr>
          <p:cNvPr id="3" name="CuadroTexto 2">
            <a:extLst>
              <a:ext uri="{FF2B5EF4-FFF2-40B4-BE49-F238E27FC236}">
                <a16:creationId xmlns:a16="http://schemas.microsoft.com/office/drawing/2014/main" id="{9FCFCD6F-72EF-1655-F6D2-D405E8263352}"/>
              </a:ext>
            </a:extLst>
          </p:cNvPr>
          <p:cNvSpPr txBox="1"/>
          <p:nvPr/>
        </p:nvSpPr>
        <p:spPr>
          <a:xfrm>
            <a:off x="2373407" y="4638746"/>
            <a:ext cx="2499039" cy="707886"/>
          </a:xfrm>
          <a:prstGeom prst="rect">
            <a:avLst/>
          </a:prstGeom>
          <a:noFill/>
        </p:spPr>
        <p:txBody>
          <a:bodyPr wrap="square" rtlCol="0">
            <a:spAutoFit/>
          </a:bodyPr>
          <a:lstStyle/>
          <a:p>
            <a:r>
              <a:rPr lang="es-PA" sz="4000" b="1" i="1" dirty="0">
                <a:latin typeface="Times New Roman" panose="02020603050405020304" pitchFamily="18" charset="0"/>
                <a:cs typeface="Times New Roman" panose="02020603050405020304" pitchFamily="18" charset="0"/>
              </a:rPr>
              <a:t>retroceden</a:t>
            </a:r>
          </a:p>
        </p:txBody>
      </p:sp>
      <p:sp>
        <p:nvSpPr>
          <p:cNvPr id="4" name="CuadroTexto 3">
            <a:extLst>
              <a:ext uri="{FF2B5EF4-FFF2-40B4-BE49-F238E27FC236}">
                <a16:creationId xmlns:a16="http://schemas.microsoft.com/office/drawing/2014/main" id="{61A2AB87-F611-7BB7-65C3-3D30B2F2B518}"/>
              </a:ext>
            </a:extLst>
          </p:cNvPr>
          <p:cNvSpPr txBox="1"/>
          <p:nvPr/>
        </p:nvSpPr>
        <p:spPr>
          <a:xfrm>
            <a:off x="2822537" y="5256624"/>
            <a:ext cx="894230"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fe</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2247566"/>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249762"/>
            <a:ext cx="11128146" cy="5632311"/>
          </a:xfrm>
          <a:prstGeom prst="rect">
            <a:avLst/>
          </a:prstGeom>
        </p:spPr>
        <p:txBody>
          <a:bodyPr wrap="square">
            <a:spAutoFit/>
          </a:bodyPr>
          <a:lstStyle/>
          <a:p>
            <a:pPr marL="736600" lvl="0" indent="-1473200" algn="just" defTabSz="457200">
              <a:defRPr/>
            </a:pPr>
            <a:r>
              <a:rPr lang="es-ES" sz="3600" dirty="0">
                <a:latin typeface="Times New Roman" pitchFamily="18" charset="0"/>
                <a:ea typeface="Times New Roman" pitchFamily="18" charset="0"/>
                <a:cs typeface="Times New Roman" pitchFamily="18" charset="0"/>
              </a:rPr>
              <a:t>5. </a:t>
            </a:r>
            <a:r>
              <a:rPr lang="es-ES" sz="4000" dirty="0">
                <a:latin typeface="Times New Roman" pitchFamily="18" charset="0"/>
                <a:ea typeface="Times New Roman" pitchFamily="18" charset="0"/>
                <a:cs typeface="Times New Roman" pitchFamily="18" charset="0"/>
              </a:rPr>
              <a:t>Como un verdadero discípulo de Cristo, </a:t>
            </a:r>
            <a:r>
              <a:rPr lang="es-ES" sz="4000" b="1" dirty="0">
                <a:latin typeface="Times New Roman" pitchFamily="18" charset="0"/>
                <a:ea typeface="Times New Roman" pitchFamily="18" charset="0"/>
                <a:cs typeface="Times New Roman" pitchFamily="18" charset="0"/>
              </a:rPr>
              <a:t>tendrá luchas contra su enemigo, Satanás.</a:t>
            </a:r>
          </a:p>
          <a:p>
            <a:pPr marL="736600" lvl="0" indent="6350" algn="just" defTabSz="457200">
              <a:tabLst>
                <a:tab pos="742950" algn="l"/>
              </a:tabLst>
              <a:defRPr/>
            </a:pPr>
            <a:r>
              <a:rPr lang="es-ES" sz="4000" dirty="0">
                <a:latin typeface="Times New Roman" pitchFamily="18" charset="0"/>
                <a:ea typeface="Times New Roman" pitchFamily="18" charset="0"/>
                <a:cs typeface="Times New Roman" pitchFamily="18" charset="0"/>
              </a:rPr>
              <a:t>En Lucas 14:31-32 Jesús compara la vida cristiana con una fuerte guerra: </a:t>
            </a:r>
            <a:r>
              <a:rPr lang="es-ES" sz="4000" i="1" dirty="0">
                <a:solidFill>
                  <a:srgbClr val="FFFF00"/>
                </a:solidFill>
                <a:latin typeface="Times New Roman" pitchFamily="18" charset="0"/>
                <a:ea typeface="Times New Roman" pitchFamily="18" charset="0"/>
                <a:cs typeface="Times New Roman" pitchFamily="18" charset="0"/>
              </a:rPr>
              <a:t>¿O qué rey, al marchar a la guerra contra otro rey, no se sienta primero y considera si puede hacer frente con diez mil al que viene contra él con veinte mil? Y si no puede, cuando el otro está todavía lejos, le envía una embajada y le pide condiciones de paz. </a:t>
            </a:r>
          </a:p>
        </p:txBody>
      </p:sp>
    </p:spTree>
    <p:extLst>
      <p:ext uri="{BB962C8B-B14F-4D97-AF65-F5344CB8AC3E}">
        <p14:creationId xmlns:p14="http://schemas.microsoft.com/office/powerpoint/2010/main" val="3186025089"/>
      </p:ext>
    </p:extLst>
  </p:cSld>
  <p:clrMapOvr>
    <a:masterClrMapping/>
  </p:clrMapOvr>
  <p:transition spd="slow">
    <p:strips dir="ru"/>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223633"/>
            <a:ext cx="10569389" cy="5632311"/>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El Apóstol Pablo nos advierte de los peligros y nos recuerda que </a:t>
            </a:r>
            <a:r>
              <a:rPr lang="es-ES" sz="4000" dirty="0" smtClean="0">
                <a:latin typeface="Times New Roman" pitchFamily="18" charset="0"/>
                <a:ea typeface="Times New Roman" pitchFamily="18" charset="0"/>
                <a:cs typeface="Times New Roman" pitchFamily="18" charset="0"/>
              </a:rPr>
              <a:t>debemos </a:t>
            </a:r>
            <a:r>
              <a:rPr lang="es-ES" sz="4000" dirty="0">
                <a:latin typeface="Times New Roman" pitchFamily="18" charset="0"/>
                <a:ea typeface="Times New Roman" pitchFamily="18" charset="0"/>
                <a:cs typeface="Times New Roman" pitchFamily="18" charset="0"/>
              </a:rPr>
              <a:t>recibir la ayuda de Dios para ser victoriosos en nuestras batallas contra Satanás. En Efesios 6:11-12 él da a todos los </a:t>
            </a:r>
            <a:r>
              <a:rPr lang="es-ES" sz="4000" dirty="0" smtClean="0">
                <a:latin typeface="Times New Roman" pitchFamily="18" charset="0"/>
                <a:ea typeface="Times New Roman" pitchFamily="18" charset="0"/>
                <a:cs typeface="Times New Roman" pitchFamily="18" charset="0"/>
              </a:rPr>
              <a:t>Cristianos </a:t>
            </a:r>
            <a:r>
              <a:rPr lang="es-ES" sz="4000" dirty="0">
                <a:latin typeface="Times New Roman" pitchFamily="18" charset="0"/>
                <a:ea typeface="Times New Roman" pitchFamily="18" charset="0"/>
                <a:cs typeface="Times New Roman" pitchFamily="18" charset="0"/>
              </a:rPr>
              <a:t>una orden importante : </a:t>
            </a:r>
            <a:r>
              <a:rPr lang="es-ES" sz="4000" i="1" dirty="0">
                <a:solidFill>
                  <a:srgbClr val="FFFF00"/>
                </a:solidFill>
                <a:latin typeface="Times New Roman" pitchFamily="18" charset="0"/>
                <a:ea typeface="Times New Roman" pitchFamily="18" charset="0"/>
                <a:cs typeface="Times New Roman" pitchFamily="18" charset="0"/>
              </a:rPr>
              <a:t>Vestíos de toda la armadura de Dios, para que podáis estar firmes contra las _____________del diablo. Porque, no tenemos ________ contra sangre y carne, sino contra principados,</a:t>
            </a:r>
            <a:endParaRPr lang="es-ES" sz="4000" dirty="0">
              <a:latin typeface="Times New Roman" pitchFamily="18" charset="0"/>
              <a:ea typeface="Times New Roman" pitchFamily="18" charset="0"/>
              <a:cs typeface="Times New Roman" pitchFamily="18" charset="0"/>
            </a:endParaRPr>
          </a:p>
        </p:txBody>
      </p:sp>
      <p:sp>
        <p:nvSpPr>
          <p:cNvPr id="5" name="CuadroTexto 4">
            <a:extLst>
              <a:ext uri="{FF2B5EF4-FFF2-40B4-BE49-F238E27FC236}">
                <a16:creationId xmlns:a16="http://schemas.microsoft.com/office/drawing/2014/main" id="{2C691E79-4382-966B-0CBB-E5CDAD208132}"/>
              </a:ext>
            </a:extLst>
          </p:cNvPr>
          <p:cNvSpPr txBox="1"/>
          <p:nvPr/>
        </p:nvSpPr>
        <p:spPr>
          <a:xfrm>
            <a:off x="5641041" y="2971800"/>
            <a:ext cx="914400" cy="914400"/>
          </a:xfrm>
          <a:prstGeom prst="rect">
            <a:avLst/>
          </a:prstGeom>
          <a:noFill/>
        </p:spPr>
        <p:txBody>
          <a:bodyPr wrap="square" rtlCol="0">
            <a:spAutoFit/>
          </a:bodyPr>
          <a:lstStyle/>
          <a:p>
            <a:endParaRPr lang="es-PA" dirty="0"/>
          </a:p>
        </p:txBody>
      </p:sp>
      <p:sp>
        <p:nvSpPr>
          <p:cNvPr id="3" name="CuadroTexto 2">
            <a:extLst>
              <a:ext uri="{FF2B5EF4-FFF2-40B4-BE49-F238E27FC236}">
                <a16:creationId xmlns:a16="http://schemas.microsoft.com/office/drawing/2014/main" id="{62EEB66A-6E01-C4EF-4E7A-192459EC9009}"/>
              </a:ext>
            </a:extLst>
          </p:cNvPr>
          <p:cNvSpPr txBox="1"/>
          <p:nvPr/>
        </p:nvSpPr>
        <p:spPr>
          <a:xfrm>
            <a:off x="3278199" y="3874654"/>
            <a:ext cx="2817800" cy="707886"/>
          </a:xfrm>
          <a:prstGeom prst="rect">
            <a:avLst/>
          </a:prstGeom>
          <a:noFill/>
        </p:spPr>
        <p:txBody>
          <a:bodyPr wrap="square" rtlCol="0">
            <a:spAutoFit/>
          </a:bodyPr>
          <a:lstStyle/>
          <a:p>
            <a:r>
              <a:rPr lang="es-PA" sz="4000" b="1" i="1" dirty="0">
                <a:latin typeface="Times New Roman" panose="02020603050405020304" pitchFamily="18" charset="0"/>
                <a:cs typeface="Times New Roman" panose="02020603050405020304" pitchFamily="18" charset="0"/>
              </a:rPr>
              <a:t>asechanzas</a:t>
            </a:r>
          </a:p>
        </p:txBody>
      </p:sp>
      <p:sp>
        <p:nvSpPr>
          <p:cNvPr id="4" name="CuadroTexto 3">
            <a:extLst>
              <a:ext uri="{FF2B5EF4-FFF2-40B4-BE49-F238E27FC236}">
                <a16:creationId xmlns:a16="http://schemas.microsoft.com/office/drawing/2014/main" id="{1596716E-2258-84F7-C37F-3AC274C22DB8}"/>
              </a:ext>
            </a:extLst>
          </p:cNvPr>
          <p:cNvSpPr txBox="1"/>
          <p:nvPr/>
        </p:nvSpPr>
        <p:spPr>
          <a:xfrm>
            <a:off x="3028470" y="4463265"/>
            <a:ext cx="1526241"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lucha</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0771819"/>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725989"/>
            <a:ext cx="10569389" cy="3785652"/>
          </a:xfrm>
          <a:prstGeom prst="rect">
            <a:avLst/>
          </a:prstGeom>
        </p:spPr>
        <p:txBody>
          <a:bodyPr wrap="square">
            <a:spAutoFit/>
          </a:bodyPr>
          <a:lstStyle/>
          <a:p>
            <a:pPr lvl="0" indent="-736600" algn="just" defTabSz="457200">
              <a:defRPr/>
            </a:pPr>
            <a:r>
              <a:rPr lang="es-ES" sz="4000" i="1" dirty="0">
                <a:solidFill>
                  <a:srgbClr val="FFFF00"/>
                </a:solidFill>
                <a:latin typeface="Times New Roman" pitchFamily="18" charset="0"/>
                <a:ea typeface="Times New Roman" pitchFamily="18" charset="0"/>
                <a:cs typeface="Times New Roman" pitchFamily="18" charset="0"/>
              </a:rPr>
              <a:t>contra potestades, contra los gobernadores de las tinieblas de este siglo, contra huestes espirituales de maldad en las regiones celestes. </a:t>
            </a:r>
            <a:r>
              <a:rPr lang="es-ES" sz="4000" dirty="0">
                <a:latin typeface="Times New Roman" pitchFamily="18" charset="0"/>
                <a:ea typeface="Times New Roman" pitchFamily="18" charset="0"/>
                <a:cs typeface="Times New Roman" pitchFamily="18" charset="0"/>
              </a:rPr>
              <a:t>Si usted está bajo la convicción del Espíritu Santo, pero piensa que la vida Cristiana sería demasiado difícil, usted debe dejar a Dios ayudarle a superar ese miedo. </a:t>
            </a:r>
          </a:p>
        </p:txBody>
      </p:sp>
      <p:sp>
        <p:nvSpPr>
          <p:cNvPr id="5" name="CuadroTexto 4">
            <a:extLst>
              <a:ext uri="{FF2B5EF4-FFF2-40B4-BE49-F238E27FC236}">
                <a16:creationId xmlns:a16="http://schemas.microsoft.com/office/drawing/2014/main" id="{2C691E79-4382-966B-0CBB-E5CDAD208132}"/>
              </a:ext>
            </a:extLst>
          </p:cNvPr>
          <p:cNvSpPr txBox="1"/>
          <p:nvPr/>
        </p:nvSpPr>
        <p:spPr>
          <a:xfrm>
            <a:off x="5641041" y="2971800"/>
            <a:ext cx="914400" cy="914400"/>
          </a:xfrm>
          <a:prstGeom prst="rect">
            <a:avLst/>
          </a:prstGeom>
          <a:noFill/>
        </p:spPr>
        <p:txBody>
          <a:bodyPr wrap="square" rtlCol="0">
            <a:spAutoFit/>
          </a:bodyPr>
          <a:lstStyle/>
          <a:p>
            <a:endParaRPr lang="es-PA" dirty="0"/>
          </a:p>
        </p:txBody>
      </p:sp>
    </p:spTree>
    <p:extLst>
      <p:ext uri="{BB962C8B-B14F-4D97-AF65-F5344CB8AC3E}">
        <p14:creationId xmlns:p14="http://schemas.microsoft.com/office/powerpoint/2010/main" val="2808599668"/>
      </p:ext>
    </p:extLst>
  </p:cSld>
  <p:clrMapOvr>
    <a:masterClrMapping/>
  </p:clrMapOvr>
  <p:transition spd="slow">
    <p:strips dir="ru"/>
  </p:transition>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725989"/>
            <a:ext cx="10569389" cy="2554545"/>
          </a:xfrm>
          <a:prstGeom prst="rect">
            <a:avLst/>
          </a:prstGeom>
        </p:spPr>
        <p:txBody>
          <a:bodyPr wrap="square">
            <a:spAutoFit/>
          </a:bodyPr>
          <a:lstStyle/>
          <a:p>
            <a:pPr lvl="0" indent="-736600" algn="just" defTabSz="457200">
              <a:defRPr/>
            </a:pPr>
            <a:r>
              <a:rPr lang="es-ES" sz="4000" dirty="0" smtClean="0">
                <a:latin typeface="Times New Roman" pitchFamily="18" charset="0"/>
                <a:ea typeface="Times New Roman" pitchFamily="18" charset="0"/>
                <a:cs typeface="Times New Roman" pitchFamily="18" charset="0"/>
              </a:rPr>
              <a:t>Primero</a:t>
            </a:r>
            <a:r>
              <a:rPr lang="es-ES" sz="4000" dirty="0">
                <a:latin typeface="Times New Roman" pitchFamily="18" charset="0"/>
                <a:ea typeface="Times New Roman" pitchFamily="18" charset="0"/>
                <a:cs typeface="Times New Roman" pitchFamily="18" charset="0"/>
              </a:rPr>
              <a:t>, debe decidir si Dios puede hacer lo que Él promete en Su Palabra. Romanos 8:31 afirma: </a:t>
            </a:r>
            <a:r>
              <a:rPr lang="es-ES" sz="4000" i="1" dirty="0">
                <a:solidFill>
                  <a:srgbClr val="FFFF00"/>
                </a:solidFill>
                <a:latin typeface="Times New Roman" pitchFamily="18" charset="0"/>
                <a:ea typeface="Times New Roman" pitchFamily="18" charset="0"/>
                <a:cs typeface="Times New Roman" pitchFamily="18" charset="0"/>
              </a:rPr>
              <a:t>¿Qué, pues, diremos a esto? Si _______ es por nosotros, ¿quién __________ nosotros? </a:t>
            </a:r>
            <a:endParaRPr lang="es-ES" sz="4000" dirty="0">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62EEB66A-6E01-C4EF-4E7A-192459EC9009}"/>
              </a:ext>
            </a:extLst>
          </p:cNvPr>
          <p:cNvSpPr txBox="1"/>
          <p:nvPr/>
        </p:nvSpPr>
        <p:spPr>
          <a:xfrm>
            <a:off x="8067468" y="1910518"/>
            <a:ext cx="1223683" cy="707886"/>
          </a:xfrm>
          <a:prstGeom prst="rect">
            <a:avLst/>
          </a:prstGeom>
          <a:noFill/>
        </p:spPr>
        <p:txBody>
          <a:bodyPr wrap="square" rtlCol="0">
            <a:spAutoFit/>
          </a:bodyPr>
          <a:lstStyle/>
          <a:p>
            <a:r>
              <a:rPr lang="es-PA" sz="4000" b="1" i="1" dirty="0">
                <a:latin typeface="Times New Roman" panose="02020603050405020304" pitchFamily="18" charset="0"/>
                <a:cs typeface="Times New Roman" panose="02020603050405020304" pitchFamily="18" charset="0"/>
              </a:rPr>
              <a:t>Dios</a:t>
            </a:r>
          </a:p>
        </p:txBody>
      </p:sp>
      <p:sp>
        <p:nvSpPr>
          <p:cNvPr id="4" name="CuadroTexto 3">
            <a:extLst>
              <a:ext uri="{FF2B5EF4-FFF2-40B4-BE49-F238E27FC236}">
                <a16:creationId xmlns:a16="http://schemas.microsoft.com/office/drawing/2014/main" id="{1596716E-2258-84F7-C37F-3AC274C22DB8}"/>
              </a:ext>
            </a:extLst>
          </p:cNvPr>
          <p:cNvSpPr txBox="1"/>
          <p:nvPr/>
        </p:nvSpPr>
        <p:spPr>
          <a:xfrm>
            <a:off x="4877920" y="2526214"/>
            <a:ext cx="1810263"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contra</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7004144"/>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516378"/>
            <a:ext cx="10569389" cy="5016758"/>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Si no quiere confiar de todo corazón en Cristo Jesús como su gran Protector y Ayudador, Lucas 14:32 sugiere que un mensaje sea enviado al enemigo, Satanás, pidiéndole “condiciones de paz.” No tiene que hacer absolutamente nada, porque Satanás ya está en control de su vida. Cristo quiere que sepa que la vida Cristiana es una lucha tras otra. Él quiere nuestra confianza total.</a:t>
            </a:r>
          </a:p>
        </p:txBody>
      </p:sp>
      <p:sp>
        <p:nvSpPr>
          <p:cNvPr id="5" name="CuadroTexto 4">
            <a:extLst>
              <a:ext uri="{FF2B5EF4-FFF2-40B4-BE49-F238E27FC236}">
                <a16:creationId xmlns:a16="http://schemas.microsoft.com/office/drawing/2014/main" id="{2C691E79-4382-966B-0CBB-E5CDAD208132}"/>
              </a:ext>
            </a:extLst>
          </p:cNvPr>
          <p:cNvSpPr txBox="1"/>
          <p:nvPr/>
        </p:nvSpPr>
        <p:spPr>
          <a:xfrm>
            <a:off x="5641041" y="2971800"/>
            <a:ext cx="914400" cy="914400"/>
          </a:xfrm>
          <a:prstGeom prst="rect">
            <a:avLst/>
          </a:prstGeom>
          <a:noFill/>
        </p:spPr>
        <p:txBody>
          <a:bodyPr wrap="square" rtlCol="0">
            <a:spAutoFit/>
          </a:bodyPr>
          <a:lstStyle/>
          <a:p>
            <a:endParaRPr lang="es-PA" dirty="0"/>
          </a:p>
        </p:txBody>
      </p:sp>
    </p:spTree>
    <p:extLst>
      <p:ext uri="{BB962C8B-B14F-4D97-AF65-F5344CB8AC3E}">
        <p14:creationId xmlns:p14="http://schemas.microsoft.com/office/powerpoint/2010/main" val="2127875170"/>
      </p:ext>
    </p:extLst>
  </p:cSld>
  <p:clrMapOvr>
    <a:masterClrMapping/>
  </p:clrMapOvr>
  <p:transition spd="slow">
    <p:strips dir="ru"/>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607818"/>
            <a:ext cx="10569389" cy="5632311"/>
          </a:xfrm>
          <a:prstGeom prst="rect">
            <a:avLst/>
          </a:prstGeom>
        </p:spPr>
        <p:txBody>
          <a:bodyPr wrap="square">
            <a:spAutoFit/>
          </a:bodyPr>
          <a:lstStyle/>
          <a:p>
            <a:pPr marL="736600" lvl="0" indent="-1473200" algn="just" defTabSz="457200">
              <a:defRPr/>
            </a:pPr>
            <a:r>
              <a:rPr lang="es-ES" sz="4000" dirty="0">
                <a:latin typeface="Times New Roman" pitchFamily="18" charset="0"/>
                <a:ea typeface="Times New Roman" pitchFamily="18" charset="0"/>
                <a:cs typeface="Times New Roman" pitchFamily="18" charset="0"/>
              </a:rPr>
              <a:t>6.	Como un verdadero discípulo de Cristo, </a:t>
            </a:r>
            <a:r>
              <a:rPr lang="es-ES" sz="4000" b="1" dirty="0">
                <a:latin typeface="Times New Roman" pitchFamily="18" charset="0"/>
                <a:ea typeface="Times New Roman" pitchFamily="18" charset="0"/>
                <a:cs typeface="Times New Roman" pitchFamily="18" charset="0"/>
              </a:rPr>
              <a:t>le ordena que renuncie a todo lo que tiene.</a:t>
            </a:r>
          </a:p>
          <a:p>
            <a:pPr marL="682625" lvl="0" indent="-682625" algn="just" defTabSz="457200">
              <a:defRPr/>
            </a:pPr>
            <a:r>
              <a:rPr lang="es-ES" sz="4000" dirty="0">
                <a:latin typeface="Times New Roman" pitchFamily="18" charset="0"/>
                <a:ea typeface="Times New Roman" pitchFamily="18" charset="0"/>
                <a:cs typeface="Times New Roman" pitchFamily="18" charset="0"/>
              </a:rPr>
              <a:t>	En Lucas 14:33 Jesucristo declara: </a:t>
            </a:r>
            <a:r>
              <a:rPr lang="es-ES" sz="4000" i="1" dirty="0">
                <a:solidFill>
                  <a:srgbClr val="FFFF00"/>
                </a:solidFill>
                <a:latin typeface="Times New Roman" pitchFamily="18" charset="0"/>
                <a:ea typeface="Times New Roman" pitchFamily="18" charset="0"/>
                <a:cs typeface="Times New Roman" pitchFamily="18" charset="0"/>
              </a:rPr>
              <a:t>Así, pues, cualquiera de vosotros que no__________ a todo lo que posee, no puede ser mi discípulo.</a:t>
            </a:r>
            <a:r>
              <a:rPr lang="es-ES" sz="4000" dirty="0">
                <a:latin typeface="Times New Roman" pitchFamily="18" charset="0"/>
                <a:ea typeface="Times New Roman" pitchFamily="18" charset="0"/>
                <a:cs typeface="Times New Roman" pitchFamily="18" charset="0"/>
              </a:rPr>
              <a:t> </a:t>
            </a:r>
            <a:r>
              <a:rPr lang="es-ES" sz="4000" b="1" dirty="0">
                <a:latin typeface="Times New Roman" pitchFamily="18" charset="0"/>
                <a:ea typeface="Times New Roman" pitchFamily="18" charset="0"/>
                <a:cs typeface="Times New Roman" pitchFamily="18" charset="0"/>
              </a:rPr>
              <a:t>Muchos tropiezan con esta enseñanza pensando que está ordenándonos que abandonemos todas nuestras posesiones terrenales. </a:t>
            </a:r>
          </a:p>
        </p:txBody>
      </p:sp>
      <p:sp>
        <p:nvSpPr>
          <p:cNvPr id="5" name="CuadroTexto 4">
            <a:extLst>
              <a:ext uri="{FF2B5EF4-FFF2-40B4-BE49-F238E27FC236}">
                <a16:creationId xmlns:a16="http://schemas.microsoft.com/office/drawing/2014/main" id="{2C691E79-4382-966B-0CBB-E5CDAD208132}"/>
              </a:ext>
            </a:extLst>
          </p:cNvPr>
          <p:cNvSpPr txBox="1"/>
          <p:nvPr/>
        </p:nvSpPr>
        <p:spPr>
          <a:xfrm>
            <a:off x="8482762" y="2457892"/>
            <a:ext cx="2252293" cy="707886"/>
          </a:xfrm>
          <a:prstGeom prst="rect">
            <a:avLst/>
          </a:prstGeom>
          <a:noFill/>
        </p:spPr>
        <p:txBody>
          <a:bodyPr wrap="square" rtlCol="0">
            <a:spAutoFit/>
          </a:bodyPr>
          <a:lstStyle/>
          <a:p>
            <a:r>
              <a:rPr lang="es-PA" sz="4000" b="1" i="1" u="none" strike="noStrike" baseline="0" dirty="0">
                <a:latin typeface="Times New Roman" panose="02020603050405020304" pitchFamily="18" charset="0"/>
                <a:cs typeface="Times New Roman" panose="02020603050405020304" pitchFamily="18" charset="0"/>
              </a:rPr>
              <a:t>renuncia</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0135167"/>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903" y="229600"/>
            <a:ext cx="11000667" cy="5632311"/>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Tenemos que reconocer que no podemos confiar en nuestras posesiones para poder adquirir la salvación o el bienestar con Dios. Jesucristo habló a un joven rico en Marcos 10:17-23 diciéndole prácticamente lo mismo: </a:t>
            </a:r>
            <a:r>
              <a:rPr lang="es-ES" sz="4000" i="1" dirty="0">
                <a:solidFill>
                  <a:srgbClr val="FFFF00"/>
                </a:solidFill>
                <a:latin typeface="Times New Roman" pitchFamily="18" charset="0"/>
                <a:ea typeface="Times New Roman" pitchFamily="18" charset="0"/>
                <a:cs typeface="Times New Roman" pitchFamily="18" charset="0"/>
              </a:rPr>
              <a:t>Al salir El para seguir su camino, vino uno corriendo, e hincando la rodilla delante de El, le preguntó: Maestro bueno, ¿qué haré para heredar la vida eterna? Jesús le dijo: ¿Por qué me llamas bueno? Ninguno hay bueno, sino sólo uno, Dios. </a:t>
            </a:r>
          </a:p>
        </p:txBody>
      </p:sp>
    </p:spTree>
    <p:extLst>
      <p:ext uri="{BB962C8B-B14F-4D97-AF65-F5344CB8AC3E}">
        <p14:creationId xmlns:p14="http://schemas.microsoft.com/office/powerpoint/2010/main" val="3310707921"/>
      </p:ext>
    </p:extLst>
  </p:cSld>
  <p:clrMapOvr>
    <a:masterClrMapping/>
  </p:clrMapOvr>
  <p:transition spd="slow">
    <p:strips dir="ru"/>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89673"/>
            <a:ext cx="11141209" cy="6247864"/>
          </a:xfrm>
          <a:prstGeom prst="rect">
            <a:avLst/>
          </a:prstGeom>
        </p:spPr>
        <p:txBody>
          <a:bodyPr wrap="square">
            <a:spAutoFit/>
          </a:bodyPr>
          <a:lstStyle/>
          <a:p>
            <a:pPr algn="l"/>
            <a:r>
              <a:rPr lang="es-ES_tradnl" sz="4000" b="0" i="1" dirty="0">
                <a:solidFill>
                  <a:srgbClr val="FFFF00"/>
                </a:solidFill>
                <a:effectLst/>
                <a:latin typeface="Times New Roman" panose="02020603050405020304" pitchFamily="18" charset="0"/>
                <a:cs typeface="Times New Roman" panose="02020603050405020304" pitchFamily="18" charset="0"/>
              </a:rPr>
              <a:t>Los mandamientos sabes: No adulteres. No mates. No hurtes. No digas falso testimonio. No defraudes. Honra a tu padre y a tu madre. Él entonces, respondiendo, le dijo: Maestro, todo esto lo he guardado desde mi juventud. Entonces Jesús, mirándole, le amó, y le dijo: Una cosa te falta: anda, vende todo lo que tienes, y dalo a los pobres, y tendrás tesoro en el cielo; y ven, sígueme, tomando tu cruz. Pero él, afligido por esta palabra, se fue triste, porque tenía muchas </a:t>
            </a:r>
            <a:r>
              <a:rPr lang="es-ES_tradnl" sz="4000" b="0" i="1" dirty="0" smtClean="0">
                <a:solidFill>
                  <a:srgbClr val="FFFF00"/>
                </a:solidFill>
                <a:effectLst/>
                <a:latin typeface="Times New Roman" panose="02020603050405020304" pitchFamily="18" charset="0"/>
                <a:cs typeface="Times New Roman" panose="02020603050405020304" pitchFamily="18" charset="0"/>
              </a:rPr>
              <a:t>____________.</a:t>
            </a:r>
            <a:endParaRPr lang="es-ES_tradnl" sz="4000" b="0" i="1" dirty="0">
              <a:solidFill>
                <a:srgbClr val="FFFF00"/>
              </a:solidFill>
              <a:effectLst/>
              <a:latin typeface="Times New Roman" panose="02020603050405020304" pitchFamily="18" charset="0"/>
              <a:cs typeface="Times New Roman" panose="02020603050405020304" pitchFamily="18" charset="0"/>
            </a:endParaRPr>
          </a:p>
        </p:txBody>
      </p:sp>
      <p:sp>
        <p:nvSpPr>
          <p:cNvPr id="3" name="CuadroTexto 3">
            <a:extLst>
              <a:ext uri="{FF2B5EF4-FFF2-40B4-BE49-F238E27FC236}">
                <a16:creationId xmlns:a16="http://schemas.microsoft.com/office/drawing/2014/main" id="{1596716E-2258-84F7-C37F-3AC274C22DB8}"/>
              </a:ext>
            </a:extLst>
          </p:cNvPr>
          <p:cNvSpPr txBox="1"/>
          <p:nvPr/>
        </p:nvSpPr>
        <p:spPr>
          <a:xfrm>
            <a:off x="5340596" y="5651985"/>
            <a:ext cx="2732250" cy="707886"/>
          </a:xfrm>
          <a:prstGeom prst="rect">
            <a:avLst/>
          </a:prstGeom>
          <a:noFill/>
        </p:spPr>
        <p:txBody>
          <a:bodyPr wrap="square" rtlCol="0">
            <a:spAutoFit/>
          </a:bodyPr>
          <a:lstStyle/>
          <a:p>
            <a:r>
              <a:rPr lang="es-ES" sz="4000" i="1" dirty="0" smtClean="0">
                <a:latin typeface="Times New Roman" panose="02020603050405020304" pitchFamily="18" charset="0"/>
                <a:cs typeface="Times New Roman" panose="02020603050405020304" pitchFamily="18" charset="0"/>
              </a:rPr>
              <a:t>posesiones</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8107001"/>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06074"/>
            <a:ext cx="10569389" cy="5632311"/>
          </a:xfrm>
          <a:prstGeom prst="rect">
            <a:avLst/>
          </a:prstGeom>
        </p:spPr>
        <p:txBody>
          <a:bodyPr wrap="square">
            <a:spAutoFit/>
          </a:bodyPr>
          <a:lstStyle/>
          <a:p>
            <a:pPr lvl="0" indent="-736600" algn="just" defTabSz="457200">
              <a:defRPr/>
            </a:pPr>
            <a:r>
              <a:rPr lang="es-ES" sz="4000" i="1" dirty="0">
                <a:solidFill>
                  <a:srgbClr val="FFFF00"/>
                </a:solidFill>
                <a:latin typeface="Times New Roman" pitchFamily="18" charset="0"/>
                <a:ea typeface="Times New Roman" pitchFamily="18" charset="0"/>
                <a:cs typeface="Times New Roman" pitchFamily="18" charset="0"/>
              </a:rPr>
              <a:t>Entonces Jesús, mirando alrededor, dijo a Sus discípulos: ¡Cuán difícilmente entrarán en el reino de Dios los que tienen riquezas! </a:t>
            </a:r>
            <a:r>
              <a:rPr lang="es-ES" sz="4000" dirty="0">
                <a:latin typeface="Times New Roman" pitchFamily="18" charset="0"/>
                <a:ea typeface="Times New Roman" pitchFamily="18" charset="0"/>
                <a:cs typeface="Times New Roman" pitchFamily="18" charset="0"/>
              </a:rPr>
              <a:t>¿Por qué razón fue Jesús tan drástico con él? Marcos 10:24 aclara la razón. Jesús conocía el corazón del joven y dijo: </a:t>
            </a:r>
            <a:r>
              <a:rPr lang="es-ES" sz="4000" i="1" dirty="0">
                <a:solidFill>
                  <a:srgbClr val="FFFF00"/>
                </a:solidFill>
                <a:latin typeface="Times New Roman" pitchFamily="18" charset="0"/>
                <a:ea typeface="Times New Roman" pitchFamily="18" charset="0"/>
                <a:cs typeface="Times New Roman" pitchFamily="18" charset="0"/>
              </a:rPr>
              <a:t>¡Cuán difícil les es entrar en el reino de Dios, a los que ________ en las riquezas! </a:t>
            </a:r>
            <a:r>
              <a:rPr lang="es-ES" sz="4000" dirty="0">
                <a:latin typeface="Times New Roman" pitchFamily="18" charset="0"/>
                <a:ea typeface="Times New Roman" pitchFamily="18" charset="0"/>
                <a:cs typeface="Times New Roman" pitchFamily="18" charset="0"/>
              </a:rPr>
              <a:t>Este joven había puesto su confianza en lo que pensaba que él podría hacer para ganar la entrada al Cielo. </a:t>
            </a:r>
          </a:p>
        </p:txBody>
      </p:sp>
      <p:sp>
        <p:nvSpPr>
          <p:cNvPr id="3" name="CuadroTexto 2">
            <a:extLst>
              <a:ext uri="{FF2B5EF4-FFF2-40B4-BE49-F238E27FC236}">
                <a16:creationId xmlns:a16="http://schemas.microsoft.com/office/drawing/2014/main" id="{3409C31B-E18F-0731-ECE5-5E7ED8B69610}"/>
              </a:ext>
            </a:extLst>
          </p:cNvPr>
          <p:cNvSpPr txBox="1"/>
          <p:nvPr/>
        </p:nvSpPr>
        <p:spPr>
          <a:xfrm>
            <a:off x="3063305" y="3783210"/>
            <a:ext cx="2198594" cy="707886"/>
          </a:xfrm>
          <a:prstGeom prst="rect">
            <a:avLst/>
          </a:prstGeom>
          <a:noFill/>
        </p:spPr>
        <p:txBody>
          <a:bodyPr wrap="square" rtlCol="0">
            <a:spAutoFit/>
          </a:bodyPr>
          <a:lstStyle/>
          <a:p>
            <a:r>
              <a:rPr lang="es-PA" sz="4000" b="1" i="1" dirty="0">
                <a:latin typeface="Times New Roman" panose="02020603050405020304" pitchFamily="18" charset="0"/>
                <a:cs typeface="Times New Roman" panose="02020603050405020304" pitchFamily="18" charset="0"/>
              </a:rPr>
              <a:t>confían</a:t>
            </a:r>
          </a:p>
        </p:txBody>
      </p:sp>
    </p:spTree>
    <p:extLst>
      <p:ext uri="{BB962C8B-B14F-4D97-AF65-F5344CB8AC3E}">
        <p14:creationId xmlns:p14="http://schemas.microsoft.com/office/powerpoint/2010/main" val="1086576793"/>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80816"/>
            <a:ext cx="10749324" cy="6247864"/>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El amaba sus posesiones más que a Dios. Dios sabe nuestras intenciones y conoce nuestro corazón. En Marcos 10:26-27 los apóstoles se asombraban aun más, diciendo entre sí: </a:t>
            </a:r>
            <a:r>
              <a:rPr lang="es-ES" sz="4000" i="1" dirty="0">
                <a:solidFill>
                  <a:srgbClr val="FFFF00"/>
                </a:solidFill>
                <a:latin typeface="Times New Roman" pitchFamily="18" charset="0"/>
                <a:ea typeface="Times New Roman" pitchFamily="18" charset="0"/>
                <a:cs typeface="Times New Roman" pitchFamily="18" charset="0"/>
              </a:rPr>
              <a:t>¿Quién, pues, podrá ser salvo? Entonces Jesús, mirándolos, dijo: Para los hombres es imposible, mas para Dios, no; porque todas las cosas son posibles para Dios.</a:t>
            </a:r>
            <a:r>
              <a:rPr lang="es-ES" sz="4000" dirty="0">
                <a:latin typeface="Times New Roman" pitchFamily="18" charset="0"/>
                <a:ea typeface="Times New Roman" pitchFamily="18" charset="0"/>
                <a:cs typeface="Times New Roman" pitchFamily="18" charset="0"/>
              </a:rPr>
              <a:t> La salvación solo viene por la obra de </a:t>
            </a:r>
            <a:r>
              <a:rPr lang="es-ES" sz="4000" dirty="0" smtClean="0">
                <a:latin typeface="Times New Roman" pitchFamily="18" charset="0"/>
                <a:ea typeface="Times New Roman" pitchFamily="18" charset="0"/>
                <a:cs typeface="Times New Roman" pitchFamily="18" charset="0"/>
              </a:rPr>
              <a:t>Dios </a:t>
            </a:r>
            <a:r>
              <a:rPr lang="es-ES" sz="4000" dirty="0">
                <a:latin typeface="Times New Roman" pitchFamily="18" charset="0"/>
                <a:ea typeface="Times New Roman" pitchFamily="18" charset="0"/>
                <a:cs typeface="Times New Roman" pitchFamily="18" charset="0"/>
              </a:rPr>
              <a:t>en </a:t>
            </a:r>
            <a:r>
              <a:rPr lang="es-ES" sz="4000" dirty="0" smtClean="0">
                <a:latin typeface="Times New Roman" pitchFamily="18" charset="0"/>
                <a:ea typeface="Times New Roman" pitchFamily="18" charset="0"/>
                <a:cs typeface="Times New Roman" pitchFamily="18" charset="0"/>
              </a:rPr>
              <a:t>el corazón del </a:t>
            </a:r>
            <a:r>
              <a:rPr lang="es-ES" sz="4000" dirty="0">
                <a:latin typeface="Times New Roman" pitchFamily="18" charset="0"/>
                <a:ea typeface="Times New Roman" pitchFamily="18" charset="0"/>
                <a:cs typeface="Times New Roman" pitchFamily="18" charset="0"/>
              </a:rPr>
              <a:t>pecador </a:t>
            </a:r>
            <a:r>
              <a:rPr lang="es-ES" sz="4000" dirty="0" smtClean="0">
                <a:latin typeface="Times New Roman" pitchFamily="18" charset="0"/>
                <a:ea typeface="Times New Roman" pitchFamily="18" charset="0"/>
                <a:cs typeface="Times New Roman" pitchFamily="18" charset="0"/>
              </a:rPr>
              <a:t>humillado, arrepentido </a:t>
            </a:r>
            <a:r>
              <a:rPr lang="es-ES" sz="4000" dirty="0">
                <a:latin typeface="Times New Roman" pitchFamily="18" charset="0"/>
                <a:ea typeface="Times New Roman" pitchFamily="18" charset="0"/>
                <a:cs typeface="Times New Roman" pitchFamily="18" charset="0"/>
              </a:rPr>
              <a:t>y entregado a Jesucristo sin reserva</a:t>
            </a:r>
            <a:r>
              <a:rPr lang="es-ES" sz="4000" dirty="0" smtClean="0">
                <a:latin typeface="Times New Roman" pitchFamily="18" charset="0"/>
                <a:ea typeface="Times New Roman" pitchFamily="18" charset="0"/>
                <a:cs typeface="Times New Roman" pitchFamily="18" charset="0"/>
              </a:rPr>
              <a:t>.</a:t>
            </a:r>
            <a:endParaRPr lang="es-ES" sz="4000"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1290991462"/>
      </p:ext>
    </p:extLst>
  </p:cSld>
  <p:clrMapOvr>
    <a:masterClrMapping/>
  </p:clrMapOvr>
  <p:transition spd="slow">
    <p:strips dir="ru"/>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288951"/>
            <a:ext cx="10827701" cy="5632311"/>
          </a:xfrm>
          <a:prstGeom prst="rect">
            <a:avLst/>
          </a:prstGeom>
        </p:spPr>
        <p:txBody>
          <a:bodyPr wrap="square">
            <a:spAutoFit/>
          </a:bodyPr>
          <a:lstStyle/>
          <a:p>
            <a:pPr indent="-736600" algn="just" defTabSz="457200">
              <a:defRPr/>
            </a:pPr>
            <a:r>
              <a:rPr lang="es-ES" sz="4000" dirty="0">
                <a:latin typeface="Times New Roman" pitchFamily="18" charset="0"/>
                <a:ea typeface="Times New Roman" pitchFamily="18" charset="0"/>
                <a:cs typeface="Times New Roman" pitchFamily="18" charset="0"/>
              </a:rPr>
              <a:t>El deseo del Apóstol Pablo era de obedecer a Cristo en todo. Leemos su testimonio en Filipenses 3:4-8. Note su actitud  en el versículo 8:</a:t>
            </a:r>
            <a:r>
              <a:rPr lang="es-ES" sz="4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es-ES_tradnl" sz="4000"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C</a:t>
            </a:r>
            <a:r>
              <a:rPr lang="es-ES_tradnl" sz="4000" b="0" i="1" dirty="0">
                <a:solidFill>
                  <a:srgbClr val="FFFF00"/>
                </a:solidFill>
                <a:effectLst/>
                <a:latin typeface="Times New Roman" panose="02020603050405020304" pitchFamily="18" charset="0"/>
                <a:cs typeface="Times New Roman" panose="02020603050405020304" pitchFamily="18" charset="0"/>
              </a:rPr>
              <a:t>iertamente, aun estimo todas las cosas como pérdida por la excelencia del conocimiento de Cristo Jesús, mi Señor, por ______ del cual lo he perdido todo, y lo tengo por basura, para ganar </a:t>
            </a:r>
            <a:r>
              <a:rPr lang="es-ES_tradnl" sz="4000" b="0" dirty="0">
                <a:effectLst/>
                <a:latin typeface="Times New Roman" panose="02020603050405020304" pitchFamily="18" charset="0"/>
                <a:cs typeface="Times New Roman" panose="02020603050405020304" pitchFamily="18" charset="0"/>
              </a:rPr>
              <a:t>(agradar) </a:t>
            </a:r>
            <a:r>
              <a:rPr lang="es-ES_tradnl" sz="4000" b="0" i="1" dirty="0">
                <a:solidFill>
                  <a:srgbClr val="FFFF00"/>
                </a:solidFill>
                <a:effectLst/>
                <a:latin typeface="Times New Roman" panose="02020603050405020304" pitchFamily="18" charset="0"/>
                <a:cs typeface="Times New Roman" panose="02020603050405020304" pitchFamily="18" charset="0"/>
              </a:rPr>
              <a:t>a Cristo.  </a:t>
            </a:r>
            <a:r>
              <a:rPr lang="es-ES_tradnl" sz="4000" b="0" dirty="0">
                <a:effectLst/>
                <a:latin typeface="Times New Roman" panose="02020603050405020304" pitchFamily="18" charset="0"/>
                <a:cs typeface="Times New Roman" panose="02020603050405020304" pitchFamily="18" charset="0"/>
              </a:rPr>
              <a:t>¡Ni el Apóstol Pablo, ni nadie pueden obtener su salvación por lo que puedan dar o hacer!  </a:t>
            </a:r>
            <a:endParaRPr lang="es-ES" sz="4000" dirty="0">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6D826EC6-5990-B70A-76D8-6B5336997EF5}"/>
              </a:ext>
            </a:extLst>
          </p:cNvPr>
          <p:cNvSpPr txBox="1"/>
          <p:nvPr/>
        </p:nvSpPr>
        <p:spPr>
          <a:xfrm>
            <a:off x="3317404" y="3327902"/>
            <a:ext cx="1528916" cy="707886"/>
          </a:xfrm>
          <a:prstGeom prst="rect">
            <a:avLst/>
          </a:prstGeom>
          <a:noFill/>
        </p:spPr>
        <p:txBody>
          <a:bodyPr wrap="square" rtlCol="0">
            <a:spAutoFit/>
          </a:bodyPr>
          <a:lstStyle/>
          <a:p>
            <a:r>
              <a:rPr lang="es-ES_tradnl" sz="4000" i="1" dirty="0">
                <a:latin typeface="Times New Roman" panose="02020603050405020304" pitchFamily="18" charset="0"/>
                <a:cs typeface="Times New Roman" panose="02020603050405020304" pitchFamily="18" charset="0"/>
              </a:rPr>
              <a:t>amor</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1684493"/>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889843"/>
            <a:ext cx="10569389" cy="4401205"/>
          </a:xfrm>
          <a:prstGeom prst="rect">
            <a:avLst/>
          </a:prstGeom>
        </p:spPr>
        <p:txBody>
          <a:bodyPr wrap="square">
            <a:spAutoFit/>
          </a:bodyPr>
          <a:lstStyle/>
          <a:p>
            <a:pPr indent="-736600" algn="just" defTabSz="457200">
              <a:defRPr/>
            </a:pPr>
            <a:r>
              <a:rPr lang="es-ES_tradnl" sz="4000" b="0" dirty="0">
                <a:effectLst/>
                <a:latin typeface="Times New Roman" panose="02020603050405020304" pitchFamily="18" charset="0"/>
                <a:cs typeface="Times New Roman" panose="02020603050405020304" pitchFamily="18" charset="0"/>
              </a:rPr>
              <a:t>El Apóstol Pablo mencionó en Filipenses 4:12 </a:t>
            </a:r>
            <a:r>
              <a:rPr lang="es-ES" sz="4000" dirty="0">
                <a:latin typeface="Times New Roman" pitchFamily="18" charset="0"/>
                <a:ea typeface="Times New Roman" pitchFamily="18" charset="0"/>
                <a:cs typeface="Times New Roman" pitchFamily="18" charset="0"/>
              </a:rPr>
              <a:t>como Dios había provisto fielmente todas sus necesidades: </a:t>
            </a:r>
            <a:r>
              <a:rPr lang="es-ES" sz="4000" i="1" dirty="0">
                <a:solidFill>
                  <a:srgbClr val="FFFF00"/>
                </a:solidFill>
                <a:latin typeface="Times New Roman" pitchFamily="18" charset="0"/>
                <a:ea typeface="Times New Roman" pitchFamily="18" charset="0"/>
                <a:cs typeface="Times New Roman" pitchFamily="18" charset="0"/>
              </a:rPr>
              <a:t>Sé vivir humildemente, y sé tener abundancia; en todo y por todo estoy ________, así para estar saciado como para tener hambre, así para tener abundancia como para padecer necesidad. </a:t>
            </a:r>
            <a:endParaRPr lang="es-ES" sz="4000" dirty="0">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6D826EC6-5990-B70A-76D8-6B5336997EF5}"/>
              </a:ext>
            </a:extLst>
          </p:cNvPr>
          <p:cNvSpPr txBox="1"/>
          <p:nvPr/>
        </p:nvSpPr>
        <p:spPr>
          <a:xfrm>
            <a:off x="8941397" y="2706172"/>
            <a:ext cx="2269477" cy="707886"/>
          </a:xfrm>
          <a:prstGeom prst="rect">
            <a:avLst/>
          </a:prstGeom>
          <a:noFill/>
        </p:spPr>
        <p:txBody>
          <a:bodyPr wrap="square" rtlCol="0">
            <a:spAutoFit/>
          </a:bodyPr>
          <a:lstStyle/>
          <a:p>
            <a:r>
              <a:rPr lang="es-PA" sz="4000" b="1" i="1" dirty="0">
                <a:latin typeface="Times New Roman" panose="02020603050405020304" pitchFamily="18" charset="0"/>
                <a:cs typeface="Times New Roman" panose="02020603050405020304" pitchFamily="18" charset="0"/>
              </a:rPr>
              <a:t>enseñado</a:t>
            </a:r>
          </a:p>
        </p:txBody>
      </p:sp>
    </p:spTree>
    <p:extLst>
      <p:ext uri="{BB962C8B-B14F-4D97-AF65-F5344CB8AC3E}">
        <p14:creationId xmlns:p14="http://schemas.microsoft.com/office/powerpoint/2010/main" val="4044215161"/>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889843"/>
            <a:ext cx="10569389" cy="2554545"/>
          </a:xfrm>
          <a:prstGeom prst="rect">
            <a:avLst/>
          </a:prstGeom>
        </p:spPr>
        <p:txBody>
          <a:bodyPr wrap="square">
            <a:spAutoFit/>
          </a:bodyPr>
          <a:lstStyle/>
          <a:p>
            <a:pPr indent="-736600" algn="just" defTabSz="457200">
              <a:defRPr/>
            </a:pPr>
            <a:r>
              <a:rPr lang="es-ES" sz="4000" dirty="0" smtClean="0">
                <a:latin typeface="Times New Roman" pitchFamily="18" charset="0"/>
                <a:ea typeface="Times New Roman" pitchFamily="18" charset="0"/>
                <a:cs typeface="Times New Roman" pitchFamily="18" charset="0"/>
              </a:rPr>
              <a:t>Pablo </a:t>
            </a:r>
            <a:r>
              <a:rPr lang="es-ES" sz="4000" dirty="0">
                <a:latin typeface="Times New Roman" pitchFamily="18" charset="0"/>
                <a:ea typeface="Times New Roman" pitchFamily="18" charset="0"/>
                <a:cs typeface="Times New Roman" pitchFamily="18" charset="0"/>
              </a:rPr>
              <a:t>había entregado todo su ser al Señor para ser usado como Dios quería. Tenía el corazón abierto a Dios para hacer Su voluntad en todo. Todo lo que tenía era para la honra y gloria de Jesucristo.</a:t>
            </a:r>
          </a:p>
        </p:txBody>
      </p:sp>
    </p:spTree>
    <p:extLst>
      <p:ext uri="{BB962C8B-B14F-4D97-AF65-F5344CB8AC3E}">
        <p14:creationId xmlns:p14="http://schemas.microsoft.com/office/powerpoint/2010/main" val="567302744"/>
      </p:ext>
    </p:extLst>
  </p:cSld>
  <p:clrMapOvr>
    <a:masterClrMapping/>
  </p:clrMapOvr>
  <p:transition spd="slow">
    <p:strips dir="ru"/>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889843"/>
            <a:ext cx="10569389" cy="3939540"/>
          </a:xfrm>
          <a:prstGeom prst="rect">
            <a:avLst/>
          </a:prstGeom>
        </p:spPr>
        <p:txBody>
          <a:bodyPr wrap="square">
            <a:spAutoFit/>
          </a:bodyPr>
          <a:lstStyle/>
          <a:p>
            <a:pPr marL="914400" lvl="0" indent="-736600" algn="just" defTabSz="457200">
              <a:spcAft>
                <a:spcPts val="1200"/>
              </a:spcAft>
              <a:defRPr/>
            </a:pPr>
            <a:r>
              <a:rPr lang="es-ES" sz="4000" dirty="0">
                <a:latin typeface="Times New Roman" pitchFamily="18" charset="0"/>
                <a:ea typeface="Times New Roman" pitchFamily="18" charset="0"/>
                <a:cs typeface="Times New Roman" pitchFamily="18" charset="0"/>
              </a:rPr>
              <a:t>7.	Como un verdadero discípulo de Cristo, </a:t>
            </a:r>
            <a:r>
              <a:rPr lang="es-ES" sz="4000" b="1" dirty="0">
                <a:latin typeface="Times New Roman" pitchFamily="18" charset="0"/>
                <a:ea typeface="Times New Roman" pitchFamily="18" charset="0"/>
                <a:cs typeface="Times New Roman" pitchFamily="18" charset="0"/>
              </a:rPr>
              <a:t>tiene que ser genuino y no sólo una imitación.</a:t>
            </a:r>
          </a:p>
          <a:p>
            <a:pPr marL="914400" lvl="0" indent="-736600" algn="just" defTabSz="457200">
              <a:spcAft>
                <a:spcPts val="1200"/>
              </a:spcAft>
              <a:defRPr/>
            </a:pPr>
            <a:r>
              <a:rPr lang="es-ES" sz="4000" dirty="0">
                <a:latin typeface="Times New Roman" pitchFamily="18" charset="0"/>
                <a:ea typeface="Times New Roman" pitchFamily="18" charset="0"/>
                <a:cs typeface="Times New Roman" pitchFamily="18" charset="0"/>
              </a:rPr>
              <a:t>	La última enseñanza que Cristo Jesús menciona en Lucas 14:34 es sobre la sal: </a:t>
            </a:r>
            <a:r>
              <a:rPr lang="es-ES" sz="4000" i="1" dirty="0">
                <a:solidFill>
                  <a:srgbClr val="FFFF00"/>
                </a:solidFill>
                <a:latin typeface="Times New Roman" pitchFamily="18" charset="0"/>
                <a:ea typeface="Times New Roman" pitchFamily="18" charset="0"/>
                <a:cs typeface="Times New Roman" pitchFamily="18" charset="0"/>
              </a:rPr>
              <a:t>Buena es la sal; mas si la sal se hiciere________, ¿con qué se sazonará</a:t>
            </a:r>
            <a:r>
              <a:rPr lang="es-ES" sz="3600" i="1" dirty="0">
                <a:solidFill>
                  <a:srgbClr val="FFFF00"/>
                </a:solidFill>
                <a:latin typeface="Times New Roman" pitchFamily="18" charset="0"/>
                <a:ea typeface="Times New Roman" pitchFamily="18" charset="0"/>
                <a:cs typeface="Times New Roman" pitchFamily="18" charset="0"/>
              </a:rPr>
              <a:t>?" </a:t>
            </a:r>
          </a:p>
        </p:txBody>
      </p:sp>
      <p:sp>
        <p:nvSpPr>
          <p:cNvPr id="3" name="CuadroTexto 2">
            <a:extLst>
              <a:ext uri="{FF2B5EF4-FFF2-40B4-BE49-F238E27FC236}">
                <a16:creationId xmlns:a16="http://schemas.microsoft.com/office/drawing/2014/main" id="{6D826EC6-5990-B70A-76D8-6B5336997EF5}"/>
              </a:ext>
            </a:extLst>
          </p:cNvPr>
          <p:cNvSpPr txBox="1"/>
          <p:nvPr/>
        </p:nvSpPr>
        <p:spPr>
          <a:xfrm>
            <a:off x="3362711" y="4056557"/>
            <a:ext cx="2058375" cy="707886"/>
          </a:xfrm>
          <a:prstGeom prst="rect">
            <a:avLst/>
          </a:prstGeom>
          <a:noFill/>
        </p:spPr>
        <p:txBody>
          <a:bodyPr wrap="square" rtlCol="0">
            <a:spAutoFit/>
          </a:bodyPr>
          <a:lstStyle/>
          <a:p>
            <a:r>
              <a:rPr lang="es-PA" sz="4000" b="1" i="1" dirty="0">
                <a:latin typeface="Times New Roman" panose="02020603050405020304" pitchFamily="18" charset="0"/>
                <a:cs typeface="Times New Roman" panose="02020603050405020304" pitchFamily="18" charset="0"/>
              </a:rPr>
              <a:t>insípida</a:t>
            </a:r>
          </a:p>
        </p:txBody>
      </p:sp>
    </p:spTree>
    <p:extLst>
      <p:ext uri="{BB962C8B-B14F-4D97-AF65-F5344CB8AC3E}">
        <p14:creationId xmlns:p14="http://schemas.microsoft.com/office/powerpoint/2010/main" val="1559656034"/>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720024"/>
            <a:ext cx="10569389" cy="5016758"/>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Algunas sustancias pueden parecer como sal, pero si no tiene las cualidades de sal, ¿de qué sirve? Solamente tiene la apariencia de sal, pero no es de ningún valor. Dios quiere que usted sea genuino y no solamente alguien que aparenta ser Cristiano. Hay muchos que dicen que son </a:t>
            </a:r>
            <a:r>
              <a:rPr lang="es-ES" sz="4000" dirty="0" smtClean="0">
                <a:latin typeface="Times New Roman" pitchFamily="18" charset="0"/>
                <a:ea typeface="Times New Roman" pitchFamily="18" charset="0"/>
                <a:cs typeface="Times New Roman" pitchFamily="18" charset="0"/>
              </a:rPr>
              <a:t>Cristianos</a:t>
            </a:r>
            <a:r>
              <a:rPr lang="es-ES" sz="4000" dirty="0">
                <a:latin typeface="Times New Roman" pitchFamily="18" charset="0"/>
                <a:ea typeface="Times New Roman" pitchFamily="18" charset="0"/>
                <a:cs typeface="Times New Roman" pitchFamily="18" charset="0"/>
              </a:rPr>
              <a:t>, cuando en verdad no lo son. Lucas 14:35 declara: </a:t>
            </a:r>
            <a:r>
              <a:rPr lang="es-ES" sz="4000" i="1" dirty="0">
                <a:solidFill>
                  <a:srgbClr val="FFFF00"/>
                </a:solidFill>
                <a:latin typeface="Times New Roman" pitchFamily="18" charset="0"/>
                <a:ea typeface="Times New Roman" pitchFamily="18" charset="0"/>
                <a:cs typeface="Times New Roman" pitchFamily="18" charset="0"/>
              </a:rPr>
              <a:t>ni para la tierra ni para el muladar es_____. </a:t>
            </a:r>
          </a:p>
        </p:txBody>
      </p:sp>
      <p:sp>
        <p:nvSpPr>
          <p:cNvPr id="3" name="CuadroTexto 2">
            <a:extLst>
              <a:ext uri="{FF2B5EF4-FFF2-40B4-BE49-F238E27FC236}">
                <a16:creationId xmlns:a16="http://schemas.microsoft.com/office/drawing/2014/main" id="{6D826EC6-5990-B70A-76D8-6B5336997EF5}"/>
              </a:ext>
            </a:extLst>
          </p:cNvPr>
          <p:cNvSpPr txBox="1"/>
          <p:nvPr/>
        </p:nvSpPr>
        <p:spPr>
          <a:xfrm>
            <a:off x="7305875" y="4986100"/>
            <a:ext cx="1116107" cy="707886"/>
          </a:xfrm>
          <a:prstGeom prst="rect">
            <a:avLst/>
          </a:prstGeom>
          <a:noFill/>
        </p:spPr>
        <p:txBody>
          <a:bodyPr wrap="square" rtlCol="0">
            <a:spAutoFit/>
          </a:bodyPr>
          <a:lstStyle/>
          <a:p>
            <a:r>
              <a:rPr lang="es-PA" sz="4000" b="1" i="1" dirty="0">
                <a:latin typeface="Times New Roman" panose="02020603050405020304" pitchFamily="18" charset="0"/>
                <a:cs typeface="Times New Roman" panose="02020603050405020304" pitchFamily="18" charset="0"/>
              </a:rPr>
              <a:t>útil</a:t>
            </a:r>
          </a:p>
        </p:txBody>
      </p:sp>
    </p:spTree>
    <p:extLst>
      <p:ext uri="{BB962C8B-B14F-4D97-AF65-F5344CB8AC3E}">
        <p14:creationId xmlns:p14="http://schemas.microsoft.com/office/powerpoint/2010/main" val="2476929825"/>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978936"/>
            <a:ext cx="10569389" cy="5047536"/>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Por tanto, Cristo nos advierte acerca de aquellos que meramente hacen una “profesión de fe.” ¿De qué sirve esa profesión? Termina el pasaje diciendo: </a:t>
            </a:r>
            <a:r>
              <a:rPr lang="es-ES" sz="4000" dirty="0">
                <a:solidFill>
                  <a:srgbClr val="FFFF00"/>
                </a:solidFill>
                <a:latin typeface="Times New Roman" pitchFamily="18" charset="0"/>
                <a:ea typeface="Times New Roman" pitchFamily="18" charset="0"/>
                <a:cs typeface="Times New Roman" pitchFamily="18" charset="0"/>
              </a:rPr>
              <a:t>El que tiene oídos para oír</a:t>
            </a:r>
            <a:r>
              <a:rPr lang="es-ES" sz="4000" dirty="0" smtClean="0">
                <a:latin typeface="Times New Roman" pitchFamily="18" charset="0"/>
                <a:ea typeface="Times New Roman" pitchFamily="18" charset="0"/>
                <a:cs typeface="Times New Roman" pitchFamily="18" charset="0"/>
              </a:rPr>
              <a:t>, __________. </a:t>
            </a:r>
            <a:r>
              <a:rPr lang="es-ES" sz="5400" b="1" dirty="0">
                <a:latin typeface="Times New Roman" pitchFamily="18" charset="0"/>
                <a:ea typeface="Times New Roman" pitchFamily="18" charset="0"/>
                <a:cs typeface="Times New Roman" pitchFamily="18" charset="0"/>
              </a:rPr>
              <a:t>Es importantísimo que seamos </a:t>
            </a:r>
            <a:r>
              <a:rPr lang="es-ES" sz="5400" b="1" dirty="0" smtClean="0">
                <a:latin typeface="Times New Roman" pitchFamily="18" charset="0"/>
                <a:ea typeface="Times New Roman" pitchFamily="18" charset="0"/>
                <a:cs typeface="Times New Roman" pitchFamily="18" charset="0"/>
              </a:rPr>
              <a:t>Cristianos </a:t>
            </a:r>
            <a:r>
              <a:rPr lang="es-ES" sz="5400" b="1" dirty="0">
                <a:latin typeface="Times New Roman" pitchFamily="18" charset="0"/>
                <a:ea typeface="Times New Roman" pitchFamily="18" charset="0"/>
                <a:cs typeface="Times New Roman" pitchFamily="18" charset="0"/>
              </a:rPr>
              <a:t>auténticos. </a:t>
            </a:r>
            <a:r>
              <a:rPr lang="es-ES" sz="5400" b="1" dirty="0">
                <a:solidFill>
                  <a:srgbClr val="FFFF00"/>
                </a:solidFill>
                <a:latin typeface="Times New Roman" pitchFamily="18" charset="0"/>
                <a:ea typeface="Times New Roman" pitchFamily="18" charset="0"/>
                <a:cs typeface="Times New Roman" pitchFamily="18" charset="0"/>
              </a:rPr>
              <a:t>¡Dios sabe la diferencia!</a:t>
            </a:r>
            <a:endParaRPr lang="es-ES" sz="5400" b="1" i="1" dirty="0">
              <a:solidFill>
                <a:srgbClr val="FFFF00"/>
              </a:solidFill>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6D826EC6-5990-B70A-76D8-6B5336997EF5}"/>
              </a:ext>
            </a:extLst>
          </p:cNvPr>
          <p:cNvSpPr txBox="1"/>
          <p:nvPr/>
        </p:nvSpPr>
        <p:spPr>
          <a:xfrm>
            <a:off x="9344039" y="2790799"/>
            <a:ext cx="1116107" cy="707886"/>
          </a:xfrm>
          <a:prstGeom prst="rect">
            <a:avLst/>
          </a:prstGeom>
          <a:noFill/>
        </p:spPr>
        <p:txBody>
          <a:bodyPr wrap="square" rtlCol="0">
            <a:spAutoFit/>
          </a:bodyPr>
          <a:lstStyle/>
          <a:p>
            <a:r>
              <a:rPr lang="es-PA" sz="4000" b="1" i="1" dirty="0">
                <a:latin typeface="Times New Roman" panose="02020603050405020304" pitchFamily="18" charset="0"/>
                <a:cs typeface="Times New Roman" panose="02020603050405020304" pitchFamily="18" charset="0"/>
              </a:rPr>
              <a:t>oiga</a:t>
            </a:r>
          </a:p>
        </p:txBody>
      </p:sp>
    </p:spTree>
    <p:extLst>
      <p:ext uri="{BB962C8B-B14F-4D97-AF65-F5344CB8AC3E}">
        <p14:creationId xmlns:p14="http://schemas.microsoft.com/office/powerpoint/2010/main" val="2476071263"/>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968188" y="470646"/>
          <a:ext cx="9518527" cy="6030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lecha: a la derecha con bandas 1">
            <a:extLst>
              <a:ext uri="{FF2B5EF4-FFF2-40B4-BE49-F238E27FC236}">
                <a16:creationId xmlns:a16="http://schemas.microsoft.com/office/drawing/2014/main" id="{34E79AB6-34FB-7E47-30AA-943C0CA9A54A}"/>
              </a:ext>
            </a:extLst>
          </p:cNvPr>
          <p:cNvSpPr/>
          <p:nvPr/>
        </p:nvSpPr>
        <p:spPr>
          <a:xfrm>
            <a:off x="309282" y="850526"/>
            <a:ext cx="11564471" cy="5156948"/>
          </a:xfrm>
          <a:prstGeom prst="stripedRightArrow">
            <a:avLst/>
          </a:prstGeom>
          <a:solidFill>
            <a:srgbClr val="81FD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9600" b="1" i="0" u="none" strike="noStrike" kern="1200" cap="none" spc="0" normalizeH="0" baseline="0" noProof="0" dirty="0">
                <a:ln>
                  <a:noFill/>
                </a:ln>
                <a:solidFill>
                  <a:prstClr val="black"/>
                </a:solidFill>
                <a:effectLst/>
                <a:uLnTx/>
                <a:uFillTx/>
                <a:latin typeface="Century Gothic" panose="020B0502020202020204"/>
                <a:ea typeface="+mn-ea"/>
                <a:cs typeface="+mn-cs"/>
              </a:rPr>
              <a:t>RESUMEN:</a:t>
            </a:r>
          </a:p>
        </p:txBody>
      </p:sp>
    </p:spTree>
    <p:extLst>
      <p:ext uri="{BB962C8B-B14F-4D97-AF65-F5344CB8AC3E}">
        <p14:creationId xmlns:p14="http://schemas.microsoft.com/office/powerpoint/2010/main" val="3897787207"/>
      </p:ext>
    </p:extLst>
  </p:cSld>
  <p:clrMapOvr>
    <a:masterClrMapping/>
  </p:clrMapOvr>
  <p:transition spd="slow">
    <p:cover dir="ru"/>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35845"/>
            <a:ext cx="10569389" cy="4401205"/>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Sin Jesucristo somos pecadores perdidos y estamos condenados. Somos incapaces de salvamos a nosotros mismos. La salvación no depende en nuestras buenas obras o de los esfuerzos personales para complacerle a Dios. A pesar de nuestra rebelión y pecado, Dios nos ama e hizo todo lo necesario para salvarnos. </a:t>
            </a:r>
            <a:endParaRPr lang="es-ES" sz="4000" i="1" dirty="0">
              <a:solidFill>
                <a:srgbClr val="FFFF00"/>
              </a:solidFill>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3484992222"/>
      </p:ext>
    </p:extLst>
  </p:cSld>
  <p:clrMapOvr>
    <a:masterClrMapping/>
  </p:clrMapOvr>
  <p:transition spd="slow">
    <p:strips dir="ru"/>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35845"/>
            <a:ext cx="10569389" cy="3785652"/>
          </a:xfrm>
          <a:prstGeom prst="rect">
            <a:avLst/>
          </a:prstGeom>
        </p:spPr>
        <p:txBody>
          <a:bodyPr wrap="square">
            <a:spAutoFit/>
          </a:bodyPr>
          <a:lstStyle/>
          <a:p>
            <a:pPr lvl="0" indent="-736600" algn="just" defTabSz="457200">
              <a:defRPr/>
            </a:pPr>
            <a:r>
              <a:rPr lang="es-ES" sz="4000" dirty="0" smtClean="0">
                <a:latin typeface="Times New Roman" pitchFamily="18" charset="0"/>
                <a:ea typeface="Times New Roman" pitchFamily="18" charset="0"/>
                <a:cs typeface="Times New Roman" pitchFamily="18" charset="0"/>
              </a:rPr>
              <a:t>Jesucristo </a:t>
            </a:r>
            <a:r>
              <a:rPr lang="es-ES" sz="4000" dirty="0">
                <a:latin typeface="Times New Roman" pitchFamily="18" charset="0"/>
                <a:ea typeface="Times New Roman" pitchFamily="18" charset="0"/>
                <a:cs typeface="Times New Roman" pitchFamily="18" charset="0"/>
              </a:rPr>
              <a:t>es la provisión de Dios para nuestra salvación. Como nuestro sustituto, Jesucristo recibió en Él mismo todos nuestros pecados y Dios derramó Su ira sobre Jesús como castigo por nuestros pecados, sufrió y murió en la cruz por nosotros. </a:t>
            </a:r>
            <a:endParaRPr lang="es-ES" sz="4000" i="1" dirty="0">
              <a:solidFill>
                <a:srgbClr val="FFFF00"/>
              </a:solidFill>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1960890229"/>
      </p:ext>
    </p:extLst>
  </p:cSld>
  <p:clrMapOvr>
    <a:masterClrMapping/>
  </p:clrMapOvr>
  <p:transition spd="slow">
    <p:strips dir="ru"/>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610497"/>
            <a:ext cx="10569389" cy="3785652"/>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Después de tres días y tres noches en la tumba, el Señor Jesucristo resucitó físicamente. Nuestra salvación depende completamente de este suceso. El Señor Jesucristo imparte a nosotros la fe a través de la Palabra de Dios que nos permite poner nuestra confianza totalmente en Él. </a:t>
            </a:r>
            <a:endParaRPr lang="es-ES" sz="4000" i="1" dirty="0">
              <a:solidFill>
                <a:srgbClr val="FFFF00"/>
              </a:solidFill>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3494756848"/>
      </p:ext>
    </p:extLst>
  </p:cSld>
  <p:clrMapOvr>
    <a:masterClrMapping/>
  </p:clrMapOvr>
  <p:transition spd="slow">
    <p:strips dir="ru"/>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2329" y="241126"/>
            <a:ext cx="10569389" cy="6863417"/>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La salvación sólo se recibe al arrepentirnos verdaderamente de nuestros pecados, por fe confiando en Jesucristo como nuestro único Salvador personal y sinceramente entregarnos a Él. En ese momento, llegamos a ser hechos hijos de Dios y recibimos la vida eterna.</a:t>
            </a:r>
          </a:p>
          <a:p>
            <a:pPr lvl="0" indent="-736600" defTabSz="457200">
              <a:defRPr/>
            </a:pPr>
            <a:r>
              <a:rPr lang="es-ES" sz="4000" dirty="0">
                <a:latin typeface="Times New Roman" pitchFamily="18" charset="0"/>
                <a:ea typeface="Times New Roman" pitchFamily="18" charset="0"/>
                <a:cs typeface="Times New Roman" pitchFamily="18" charset="0"/>
              </a:rPr>
              <a:t>Favor de memorizar </a:t>
            </a:r>
            <a:r>
              <a:rPr lang="es-ES" sz="4000" i="1" dirty="0">
                <a:solidFill>
                  <a:srgbClr val="FFFF00"/>
                </a:solidFill>
                <a:latin typeface="Times New Roman" pitchFamily="18" charset="0"/>
                <a:ea typeface="Times New Roman" pitchFamily="18" charset="0"/>
                <a:cs typeface="Times New Roman" pitchFamily="18" charset="0"/>
              </a:rPr>
              <a:t>Efesios 2:8-9 </a:t>
            </a:r>
            <a:r>
              <a:rPr lang="es-ES" sz="4000" dirty="0">
                <a:latin typeface="Times New Roman" pitchFamily="18" charset="0"/>
                <a:ea typeface="Times New Roman" pitchFamily="18" charset="0"/>
                <a:cs typeface="Times New Roman" pitchFamily="18" charset="0"/>
              </a:rPr>
              <a:t>y expréselo con sus propias palabras. </a:t>
            </a:r>
            <a:r>
              <a:rPr lang="es-ES" sz="4000" dirty="0" smtClean="0">
                <a:latin typeface="Times New Roman" pitchFamily="18" charset="0"/>
                <a:ea typeface="Times New Roman" pitchFamily="18" charset="0"/>
                <a:cs typeface="Times New Roman" pitchFamily="18" charset="0"/>
              </a:rPr>
              <a:t>_______________________ ______________________________________________________________________________________________________________________</a:t>
            </a:r>
            <a:endParaRPr lang="es-ES" sz="4000" dirty="0">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B9FCE0F1-41F0-E933-54BA-8A96C4A85717}"/>
              </a:ext>
            </a:extLst>
          </p:cNvPr>
          <p:cNvSpPr txBox="1"/>
          <p:nvPr/>
        </p:nvSpPr>
        <p:spPr>
          <a:xfrm>
            <a:off x="1162095" y="4568097"/>
            <a:ext cx="10109855" cy="2308324"/>
          </a:xfrm>
          <a:prstGeom prst="rect">
            <a:avLst/>
          </a:prstGeom>
          <a:noFill/>
        </p:spPr>
        <p:txBody>
          <a:bodyPr wrap="square" rtlCol="0">
            <a:spAutoFit/>
          </a:bodyPr>
          <a:lstStyle/>
          <a:p>
            <a:r>
              <a:rPr lang="es-ES" sz="3600" b="1" i="1" dirty="0" smtClean="0">
                <a:solidFill>
                  <a:srgbClr val="FFFF00"/>
                </a:solidFill>
                <a:latin typeface="Times New Roman" panose="02020603050405020304" pitchFamily="18" charset="0"/>
                <a:cs typeface="Times New Roman" panose="02020603050405020304" pitchFamily="18" charset="0"/>
              </a:rPr>
              <a:t>					Soy </a:t>
            </a:r>
            <a:r>
              <a:rPr lang="es-ES" sz="3600" b="1" i="1" dirty="0">
                <a:solidFill>
                  <a:srgbClr val="FFFF00"/>
                </a:solidFill>
                <a:latin typeface="Times New Roman" panose="02020603050405020304" pitchFamily="18" charset="0"/>
                <a:cs typeface="Times New Roman" panose="02020603050405020304" pitchFamily="18" charset="0"/>
              </a:rPr>
              <a:t>salvo por la gracia, que es ningún mérito </a:t>
            </a:r>
            <a:r>
              <a:rPr lang="es-ES" sz="3600" b="1" i="1" dirty="0" smtClean="0">
                <a:solidFill>
                  <a:srgbClr val="FFFF00"/>
                </a:solidFill>
                <a:latin typeface="Times New Roman" panose="02020603050405020304" pitchFamily="18" charset="0"/>
                <a:cs typeface="Times New Roman" panose="02020603050405020304" pitchFamily="18" charset="0"/>
              </a:rPr>
              <a:t>propio, </a:t>
            </a:r>
            <a:r>
              <a:rPr lang="es-ES" sz="3600" b="1" i="1" dirty="0">
                <a:solidFill>
                  <a:srgbClr val="FFFF00"/>
                </a:solidFill>
                <a:latin typeface="Times New Roman" panose="02020603050405020304" pitchFamily="18" charset="0"/>
                <a:cs typeface="Times New Roman" panose="02020603050405020304" pitchFamily="18" charset="0"/>
              </a:rPr>
              <a:t>por medio de la Fe que Jesucristo me da.  Tampoco puedo ayudarle salvarme con mis “buenas obras.”</a:t>
            </a:r>
            <a:endParaRPr lang="es-PA" sz="36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3301312"/>
      </p:ext>
    </p:extLst>
  </p:cSld>
  <p:clrMapOvr>
    <a:masterClrMapping/>
  </p:clrMapOvr>
  <p:transition spd="slow">
    <p:strips dir="ru"/>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2329" y="241126"/>
            <a:ext cx="10569389" cy="3785652"/>
          </a:xfrm>
          <a:prstGeom prst="rect">
            <a:avLst/>
          </a:prstGeom>
        </p:spPr>
        <p:txBody>
          <a:bodyPr wrap="square">
            <a:spAutoFit/>
          </a:bodyPr>
          <a:lstStyle/>
          <a:p>
            <a:pPr lvl="0" indent="-736600" defTabSz="457200">
              <a:defRPr/>
            </a:pPr>
            <a:r>
              <a:rPr lang="es-ES" sz="4000" dirty="0" smtClean="0">
                <a:latin typeface="Times New Roman" pitchFamily="18" charset="0"/>
                <a:ea typeface="Times New Roman" pitchFamily="18" charset="0"/>
                <a:cs typeface="Times New Roman" pitchFamily="18" charset="0"/>
              </a:rPr>
              <a:t>Favor de memorizar </a:t>
            </a:r>
            <a:r>
              <a:rPr lang="es-ES" sz="4000" b="1" i="1" dirty="0" smtClean="0">
                <a:latin typeface="Times New Roman" pitchFamily="18" charset="0"/>
                <a:ea typeface="Times New Roman" pitchFamily="18" charset="0"/>
                <a:cs typeface="Times New Roman" pitchFamily="18" charset="0"/>
              </a:rPr>
              <a:t>Efesios 2:8-9 </a:t>
            </a:r>
            <a:r>
              <a:rPr lang="es-ES" sz="4000" dirty="0" smtClean="0">
                <a:latin typeface="Times New Roman" pitchFamily="18" charset="0"/>
                <a:ea typeface="Times New Roman" pitchFamily="18" charset="0"/>
                <a:cs typeface="Times New Roman" pitchFamily="18" charset="0"/>
              </a:rPr>
              <a:t>y expréselo con sus propias palabras. ________________________________________________________________________________________________________________________________________________________________</a:t>
            </a:r>
            <a:endParaRPr lang="es-ES" sz="4000" dirty="0">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B9FCE0F1-41F0-E933-54BA-8A96C4A85717}"/>
              </a:ext>
            </a:extLst>
          </p:cNvPr>
          <p:cNvSpPr txBox="1"/>
          <p:nvPr/>
        </p:nvSpPr>
        <p:spPr>
          <a:xfrm>
            <a:off x="1032249" y="1472233"/>
            <a:ext cx="10109855" cy="2554545"/>
          </a:xfrm>
          <a:prstGeom prst="rect">
            <a:avLst/>
          </a:prstGeom>
          <a:noFill/>
        </p:spPr>
        <p:txBody>
          <a:bodyPr wrap="square" rtlCol="0">
            <a:spAutoFit/>
          </a:bodyPr>
          <a:lstStyle/>
          <a:p>
            <a:r>
              <a:rPr lang="es-ES" sz="4000" b="1" i="1" dirty="0" smtClean="0">
                <a:solidFill>
                  <a:srgbClr val="FFFF00"/>
                </a:solidFill>
                <a:latin typeface="Times New Roman" panose="02020603050405020304" pitchFamily="18" charset="0"/>
                <a:cs typeface="Times New Roman" panose="02020603050405020304" pitchFamily="18" charset="0"/>
              </a:rPr>
              <a:t>Soy salvo por la gracia, que es ningún mérito mío, por medio de la Fe que Jesucristo me da.  Tampoco puedo ayudarle salvarme con mis “buenas obras. Así no puedo jactarme”</a:t>
            </a:r>
            <a:endParaRPr lang="es-PA" sz="4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9035632"/>
      </p:ext>
    </p:extLst>
  </p:cSld>
  <p:clrMapOvr>
    <a:masterClrMapping/>
  </p:clrMapOvr>
  <p:transition spd="slow">
    <p:strips dir="ru"/>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9451" y="358692"/>
            <a:ext cx="11430000" cy="7109639"/>
          </a:xfrm>
          <a:prstGeom prst="rect">
            <a:avLst/>
          </a:prstGeom>
        </p:spPr>
        <p:txBody>
          <a:bodyPr wrap="square">
            <a:spAutoFit/>
          </a:bodyPr>
          <a:lstStyle/>
          <a:p>
            <a:pPr lvl="0" indent="-736600" algn="just" defTabSz="457200">
              <a:spcAft>
                <a:spcPts val="1200"/>
              </a:spcAft>
              <a:defRPr/>
            </a:pPr>
            <a:r>
              <a:rPr lang="es-ES" sz="4000" dirty="0">
                <a:latin typeface="Times New Roman" pitchFamily="18" charset="0"/>
                <a:ea typeface="Times New Roman" pitchFamily="18" charset="0"/>
                <a:cs typeface="Times New Roman" pitchFamily="18" charset="0"/>
              </a:rPr>
              <a:t>CUESTIONARIO DE REPASO --  LECCIÓN 5</a:t>
            </a:r>
          </a:p>
          <a:p>
            <a:pPr lvl="0" indent="-736600" algn="just" defTabSz="457200">
              <a:spcAft>
                <a:spcPts val="1200"/>
              </a:spcAft>
              <a:defRPr/>
            </a:pPr>
            <a:r>
              <a:rPr lang="es-ES" sz="4000" dirty="0">
                <a:latin typeface="Times New Roman" pitchFamily="18" charset="0"/>
                <a:ea typeface="Times New Roman" pitchFamily="18" charset="0"/>
                <a:cs typeface="Times New Roman" pitchFamily="18" charset="0"/>
              </a:rPr>
              <a:t>La Salvación: El Nacimiento Espiritual</a:t>
            </a:r>
          </a:p>
          <a:p>
            <a:pPr marL="742950" lvl="0" indent="-742950" algn="just" defTabSz="457200">
              <a:spcAft>
                <a:spcPts val="1200"/>
              </a:spcAft>
              <a:buAutoNum type="arabicPeriod"/>
              <a:defRPr/>
            </a:pPr>
            <a:r>
              <a:rPr lang="es-ES" sz="4000" dirty="0">
                <a:latin typeface="Times New Roman" pitchFamily="18" charset="0"/>
                <a:ea typeface="Times New Roman" pitchFamily="18" charset="0"/>
                <a:cs typeface="Times New Roman" pitchFamily="18" charset="0"/>
              </a:rPr>
              <a:t>¿Reconoce usted que es un terrible pecador? </a:t>
            </a:r>
            <a:r>
              <a:rPr lang="es-ES" sz="4000" dirty="0" smtClean="0">
                <a:latin typeface="Times New Roman" pitchFamily="18" charset="0"/>
                <a:ea typeface="Times New Roman" pitchFamily="18" charset="0"/>
                <a:cs typeface="Times New Roman" pitchFamily="18" charset="0"/>
              </a:rPr>
              <a:t>_____</a:t>
            </a:r>
            <a:endParaRPr lang="es-ES" sz="4000" dirty="0">
              <a:latin typeface="Times New Roman" pitchFamily="18" charset="0"/>
              <a:ea typeface="Times New Roman" pitchFamily="18" charset="0"/>
              <a:cs typeface="Times New Roman" pitchFamily="18" charset="0"/>
            </a:endParaRPr>
          </a:p>
          <a:p>
            <a:pPr marL="742950" lvl="0" indent="-742950" algn="just" defTabSz="457200">
              <a:spcAft>
                <a:spcPts val="1200"/>
              </a:spcAft>
              <a:buAutoNum type="arabicPeriod"/>
              <a:defRPr/>
            </a:pPr>
            <a:r>
              <a:rPr lang="es-ES" sz="4000" dirty="0">
                <a:latin typeface="Times New Roman" pitchFamily="18" charset="0"/>
                <a:ea typeface="Times New Roman" pitchFamily="18" charset="0"/>
                <a:cs typeface="Times New Roman" pitchFamily="18" charset="0"/>
              </a:rPr>
              <a:t>¿Por qué es necesaria la salvación? </a:t>
            </a:r>
            <a:r>
              <a:rPr lang="es-ES" sz="4000" dirty="0" smtClean="0">
                <a:latin typeface="Times New Roman" pitchFamily="18" charset="0"/>
                <a:ea typeface="Times New Roman" pitchFamily="18" charset="0"/>
                <a:cs typeface="Times New Roman" pitchFamily="18" charset="0"/>
              </a:rPr>
              <a:t>___________ _________________________________________</a:t>
            </a:r>
            <a:endParaRPr lang="es-ES" sz="4000" dirty="0">
              <a:latin typeface="Times New Roman" pitchFamily="18" charset="0"/>
              <a:ea typeface="Times New Roman" pitchFamily="18" charset="0"/>
              <a:cs typeface="Times New Roman" pitchFamily="18" charset="0"/>
            </a:endParaRPr>
          </a:p>
          <a:p>
            <a:pPr marL="742950" lvl="0" indent="-742950" algn="just" defTabSz="457200">
              <a:spcAft>
                <a:spcPts val="1200"/>
              </a:spcAft>
              <a:buAutoNum type="arabicPeriod"/>
              <a:defRPr/>
            </a:pPr>
            <a:r>
              <a:rPr lang="es-ES" sz="4000" dirty="0">
                <a:latin typeface="Times New Roman" pitchFamily="18" charset="0"/>
                <a:ea typeface="Times New Roman" pitchFamily="18" charset="0"/>
                <a:cs typeface="Times New Roman" pitchFamily="18" charset="0"/>
              </a:rPr>
              <a:t>¿Cómo mostró Dios Su amor? </a:t>
            </a:r>
            <a:r>
              <a:rPr lang="es-ES" sz="4000" dirty="0" smtClean="0">
                <a:latin typeface="Times New Roman" pitchFamily="18" charset="0"/>
                <a:ea typeface="Times New Roman" pitchFamily="18" charset="0"/>
                <a:cs typeface="Times New Roman" pitchFamily="18" charset="0"/>
              </a:rPr>
              <a:t>(</a:t>
            </a:r>
            <a:r>
              <a:rPr lang="es-ES" sz="4000" dirty="0">
                <a:latin typeface="Times New Roman" pitchFamily="18" charset="0"/>
                <a:ea typeface="Times New Roman" pitchFamily="18" charset="0"/>
                <a:cs typeface="Times New Roman" pitchFamily="18" charset="0"/>
              </a:rPr>
              <a:t>Romanos 5:8</a:t>
            </a:r>
            <a:r>
              <a:rPr lang="es-ES" sz="4000" dirty="0" smtClean="0">
                <a:latin typeface="Times New Roman" pitchFamily="18" charset="0"/>
                <a:ea typeface="Times New Roman" pitchFamily="18" charset="0"/>
                <a:cs typeface="Times New Roman" pitchFamily="18" charset="0"/>
              </a:rPr>
              <a:t>)____ _________________________________________</a:t>
            </a:r>
            <a:endParaRPr lang="es-ES" sz="4000" dirty="0">
              <a:latin typeface="Times New Roman" pitchFamily="18" charset="0"/>
              <a:ea typeface="Times New Roman" pitchFamily="18" charset="0"/>
              <a:cs typeface="Times New Roman" pitchFamily="18" charset="0"/>
            </a:endParaRPr>
          </a:p>
          <a:p>
            <a:pPr marL="742950" lvl="0" indent="-742950" algn="just" defTabSz="457200">
              <a:spcAft>
                <a:spcPts val="1200"/>
              </a:spcAft>
              <a:buAutoNum type="arabicPeriod"/>
              <a:defRPr/>
            </a:pPr>
            <a:r>
              <a:rPr lang="es-ES" sz="4000" dirty="0">
                <a:latin typeface="Times New Roman" pitchFamily="18" charset="0"/>
                <a:ea typeface="Times New Roman" pitchFamily="18" charset="0"/>
                <a:cs typeface="Times New Roman" pitchFamily="18" charset="0"/>
              </a:rPr>
              <a:t>¿Cómo se recibe la salvación</a:t>
            </a:r>
            <a:r>
              <a:rPr lang="es-ES" sz="4000" dirty="0" smtClean="0">
                <a:latin typeface="Times New Roman" pitchFamily="18" charset="0"/>
                <a:ea typeface="Times New Roman" pitchFamily="18" charset="0"/>
                <a:cs typeface="Times New Roman" pitchFamily="18" charset="0"/>
              </a:rPr>
              <a:t>? (</a:t>
            </a:r>
            <a:r>
              <a:rPr lang="es-ES" sz="4000" dirty="0">
                <a:latin typeface="Times New Roman" pitchFamily="18" charset="0"/>
                <a:ea typeface="Times New Roman" pitchFamily="18" charset="0"/>
                <a:cs typeface="Times New Roman" pitchFamily="18" charset="0"/>
              </a:rPr>
              <a:t>Efesios </a:t>
            </a:r>
            <a:r>
              <a:rPr lang="es-ES" sz="4000" dirty="0" smtClean="0">
                <a:latin typeface="Times New Roman" pitchFamily="18" charset="0"/>
                <a:ea typeface="Times New Roman" pitchFamily="18" charset="0"/>
                <a:cs typeface="Times New Roman" pitchFamily="18" charset="0"/>
              </a:rPr>
              <a:t>2:8-9_____  _________________________________________</a:t>
            </a:r>
            <a:endParaRPr lang="es-ES" sz="4000" dirty="0">
              <a:latin typeface="Times New Roman" pitchFamily="18" charset="0"/>
              <a:ea typeface="Times New Roman" pitchFamily="18" charset="0"/>
              <a:cs typeface="Times New Roman" pitchFamily="18" charset="0"/>
            </a:endParaRPr>
          </a:p>
          <a:p>
            <a:pPr marL="796925" lvl="0" indent="-1533525" algn="just" defTabSz="457200">
              <a:spcAft>
                <a:spcPts val="1200"/>
              </a:spcAft>
              <a:buAutoNum type="arabicPeriod"/>
              <a:defRPr/>
            </a:pPr>
            <a:endParaRPr lang="es-ES" sz="3600"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3649409038"/>
      </p:ext>
    </p:extLst>
  </p:cSld>
  <p:clrMapOvr>
    <a:masterClrMapping/>
  </p:clrMapOvr>
  <p:transition spd="slow">
    <p:strips dir="ru"/>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2515" y="541574"/>
            <a:ext cx="10979204" cy="3939540"/>
          </a:xfrm>
          <a:prstGeom prst="rect">
            <a:avLst/>
          </a:prstGeom>
        </p:spPr>
        <p:txBody>
          <a:bodyPr wrap="square">
            <a:spAutoFit/>
          </a:bodyPr>
          <a:lstStyle/>
          <a:p>
            <a:pPr marL="742950" lvl="0" indent="-742950" algn="just" defTabSz="457200">
              <a:spcAft>
                <a:spcPts val="1200"/>
              </a:spcAft>
              <a:buAutoNum type="arabicPeriod" startAt="5"/>
              <a:defRPr/>
            </a:pPr>
            <a:r>
              <a:rPr lang="es-ES" sz="4000" dirty="0">
                <a:latin typeface="Times New Roman" pitchFamily="18" charset="0"/>
                <a:ea typeface="Times New Roman" pitchFamily="18" charset="0"/>
                <a:cs typeface="Times New Roman" pitchFamily="18" charset="0"/>
              </a:rPr>
              <a:t>¿Es necesario el </a:t>
            </a:r>
            <a:r>
              <a:rPr lang="es-ES" sz="4000" dirty="0" smtClean="0">
                <a:latin typeface="Times New Roman" pitchFamily="18" charset="0"/>
                <a:ea typeface="Times New Roman" pitchFamily="18" charset="0"/>
                <a:cs typeface="Times New Roman" pitchFamily="18" charset="0"/>
              </a:rPr>
              <a:t>arrepentimiento </a:t>
            </a:r>
            <a:r>
              <a:rPr lang="es-ES" sz="4000" dirty="0">
                <a:latin typeface="Times New Roman" pitchFamily="18" charset="0"/>
                <a:ea typeface="Times New Roman" pitchFamily="18" charset="0"/>
                <a:cs typeface="Times New Roman" pitchFamily="18" charset="0"/>
              </a:rPr>
              <a:t>por el pecado para poder ser salvo? </a:t>
            </a:r>
            <a:r>
              <a:rPr lang="es-ES" sz="4000" dirty="0" smtClean="0">
                <a:latin typeface="Times New Roman" pitchFamily="18" charset="0"/>
                <a:ea typeface="Times New Roman" pitchFamily="18" charset="0"/>
                <a:cs typeface="Times New Roman" pitchFamily="18" charset="0"/>
              </a:rPr>
              <a:t>____  </a:t>
            </a:r>
            <a:r>
              <a:rPr lang="es-ES" sz="4000" dirty="0">
                <a:latin typeface="Times New Roman" pitchFamily="18" charset="0"/>
                <a:ea typeface="Times New Roman" pitchFamily="18" charset="0"/>
                <a:cs typeface="Times New Roman" pitchFamily="18" charset="0"/>
              </a:rPr>
              <a:t>¿Por qué?  </a:t>
            </a:r>
            <a:r>
              <a:rPr lang="es-ES" sz="4000" dirty="0" smtClean="0">
                <a:latin typeface="Times New Roman" pitchFamily="18" charset="0"/>
                <a:ea typeface="Times New Roman" pitchFamily="18" charset="0"/>
                <a:cs typeface="Times New Roman" pitchFamily="18" charset="0"/>
              </a:rPr>
              <a:t>________ _______________________________________</a:t>
            </a:r>
            <a:endParaRPr lang="es-ES" sz="4000" dirty="0">
              <a:latin typeface="Times New Roman" pitchFamily="18" charset="0"/>
              <a:ea typeface="Times New Roman" pitchFamily="18" charset="0"/>
              <a:cs typeface="Times New Roman" pitchFamily="18" charset="0"/>
            </a:endParaRPr>
          </a:p>
          <a:p>
            <a:pPr marL="742950" lvl="0" indent="-742950" algn="just" defTabSz="457200">
              <a:spcAft>
                <a:spcPts val="1200"/>
              </a:spcAft>
              <a:buAutoNum type="arabicPeriod" startAt="5"/>
              <a:defRPr/>
            </a:pPr>
            <a:r>
              <a:rPr lang="es-ES" sz="4000" dirty="0">
                <a:latin typeface="Times New Roman" pitchFamily="18" charset="0"/>
                <a:ea typeface="Times New Roman" pitchFamily="18" charset="0"/>
                <a:cs typeface="Times New Roman" pitchFamily="18" charset="0"/>
              </a:rPr>
              <a:t>¿Es posible arrepentirnos de nuestros pecados, depositar nuestra confianza de todo corazón en Cristo Jesús y luego guardarlo en secreto? </a:t>
            </a:r>
            <a:r>
              <a:rPr lang="es-ES" sz="4000" dirty="0" smtClean="0">
                <a:latin typeface="Times New Roman" pitchFamily="18" charset="0"/>
                <a:ea typeface="Times New Roman" pitchFamily="18" charset="0"/>
                <a:cs typeface="Times New Roman" pitchFamily="18" charset="0"/>
              </a:rPr>
              <a:t>_____</a:t>
            </a:r>
            <a:endParaRPr lang="es-ES" sz="4000"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3626209705"/>
      </p:ext>
    </p:extLst>
  </p:cSld>
  <p:clrMapOvr>
    <a:masterClrMapping/>
  </p:clrMapOvr>
  <p:transition spd="slow">
    <p:strips dir="ru"/>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2515" y="241126"/>
            <a:ext cx="10979204" cy="5324535"/>
          </a:xfrm>
          <a:prstGeom prst="rect">
            <a:avLst/>
          </a:prstGeom>
        </p:spPr>
        <p:txBody>
          <a:bodyPr wrap="square">
            <a:spAutoFit/>
          </a:bodyPr>
          <a:lstStyle/>
          <a:p>
            <a:pPr marL="744538" lvl="0" indent="-744538" algn="just" defTabSz="457200">
              <a:spcAft>
                <a:spcPts val="1200"/>
              </a:spcAft>
              <a:buAutoNum type="arabicPeriod" startAt="7"/>
              <a:defRPr/>
            </a:pPr>
            <a:r>
              <a:rPr lang="es-ES" sz="4000" dirty="0" smtClean="0">
                <a:latin typeface="Times New Roman" pitchFamily="18" charset="0"/>
                <a:ea typeface="Times New Roman" pitchFamily="18" charset="0"/>
                <a:cs typeface="Times New Roman" pitchFamily="18" charset="0"/>
              </a:rPr>
              <a:t>Cuando </a:t>
            </a:r>
            <a:r>
              <a:rPr lang="es-ES" sz="4000" dirty="0">
                <a:latin typeface="Times New Roman" pitchFamily="18" charset="0"/>
                <a:ea typeface="Times New Roman" pitchFamily="18" charset="0"/>
                <a:cs typeface="Times New Roman" pitchFamily="18" charset="0"/>
              </a:rPr>
              <a:t>usted llegue a ser un verdadero Cristiano, ¿es posible que usted pueda sufrir persecuciones de parte de algunos familiares y amigos debido a su nueva vida en Cristo?  </a:t>
            </a:r>
            <a:r>
              <a:rPr lang="es-ES" sz="4000" dirty="0" smtClean="0">
                <a:latin typeface="Times New Roman" pitchFamily="18" charset="0"/>
                <a:ea typeface="Times New Roman" pitchFamily="18" charset="0"/>
                <a:cs typeface="Times New Roman" pitchFamily="18" charset="0"/>
              </a:rPr>
              <a:t>_____</a:t>
            </a:r>
          </a:p>
          <a:p>
            <a:pPr marL="744538" lvl="0" indent="-744538" algn="just" defTabSz="457200">
              <a:spcAft>
                <a:spcPts val="1200"/>
              </a:spcAft>
              <a:buAutoNum type="arabicPeriod" startAt="7"/>
              <a:defRPr/>
            </a:pPr>
            <a:r>
              <a:rPr lang="es-ES" sz="4000" dirty="0" smtClean="0">
                <a:latin typeface="Times New Roman" pitchFamily="18" charset="0"/>
                <a:ea typeface="Times New Roman" pitchFamily="18" charset="0"/>
                <a:cs typeface="Times New Roman" pitchFamily="18" charset="0"/>
              </a:rPr>
              <a:t>¿</a:t>
            </a:r>
            <a:r>
              <a:rPr lang="es-ES" sz="4000" dirty="0">
                <a:latin typeface="Times New Roman" pitchFamily="18" charset="0"/>
                <a:ea typeface="Times New Roman" pitchFamily="18" charset="0"/>
                <a:cs typeface="Times New Roman" pitchFamily="18" charset="0"/>
              </a:rPr>
              <a:t>Está confiando en que Jesucristo murió en la cruz y resucitó pagando la deuda completa de todos sus pecados</a:t>
            </a:r>
            <a:r>
              <a:rPr lang="es-ES" sz="4000" dirty="0" smtClean="0">
                <a:latin typeface="Times New Roman" pitchFamily="18" charset="0"/>
                <a:ea typeface="Times New Roman" pitchFamily="18" charset="0"/>
                <a:cs typeface="Times New Roman" pitchFamily="18" charset="0"/>
              </a:rPr>
              <a:t>? ____________</a:t>
            </a:r>
            <a:endParaRPr lang="es-ES" sz="4000" dirty="0">
              <a:latin typeface="Times New Roman" pitchFamily="18" charset="0"/>
              <a:ea typeface="Times New Roman" pitchFamily="18" charset="0"/>
              <a:cs typeface="Times New Roman" pitchFamily="18" charset="0"/>
            </a:endParaRPr>
          </a:p>
          <a:p>
            <a:pPr marL="744538" lvl="0" indent="-744538" algn="just" defTabSz="457200">
              <a:spcAft>
                <a:spcPts val="1200"/>
              </a:spcAft>
              <a:buAutoNum type="arabicPeriod" startAt="7"/>
              <a:defRPr/>
            </a:pPr>
            <a:endParaRPr lang="es-ES" sz="4000"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1051550794"/>
      </p:ext>
    </p:extLst>
  </p:cSld>
  <p:clrMapOvr>
    <a:masterClrMapping/>
  </p:clrMapOvr>
  <p:transition spd="slow">
    <p:strips dir="ru"/>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2329" y="241126"/>
            <a:ext cx="10569389" cy="4555093"/>
          </a:xfrm>
          <a:prstGeom prst="rect">
            <a:avLst/>
          </a:prstGeom>
        </p:spPr>
        <p:txBody>
          <a:bodyPr wrap="square">
            <a:spAutoFit/>
          </a:bodyPr>
          <a:lstStyle/>
          <a:p>
            <a:pPr marL="742950" lvl="0" indent="-742950" algn="just" defTabSz="457200">
              <a:spcAft>
                <a:spcPts val="1200"/>
              </a:spcAft>
              <a:buAutoNum type="arabicPeriod" startAt="9"/>
              <a:defRPr/>
            </a:pPr>
            <a:r>
              <a:rPr lang="es-ES" sz="4000" dirty="0" smtClean="0">
                <a:latin typeface="Times New Roman" pitchFamily="18" charset="0"/>
                <a:ea typeface="Times New Roman" pitchFamily="18" charset="0"/>
                <a:cs typeface="Times New Roman" pitchFamily="18" charset="0"/>
              </a:rPr>
              <a:t>¿Está </a:t>
            </a:r>
            <a:r>
              <a:rPr lang="es-ES" sz="4000" dirty="0">
                <a:latin typeface="Times New Roman" pitchFamily="18" charset="0"/>
                <a:ea typeface="Times New Roman" pitchFamily="18" charset="0"/>
                <a:cs typeface="Times New Roman" pitchFamily="18" charset="0"/>
              </a:rPr>
              <a:t>verdaderamente  arrepentido de todos su pecados, reconociendo que son ofensas contra Dios?  </a:t>
            </a:r>
            <a:r>
              <a:rPr lang="es-ES" sz="4000" dirty="0" smtClean="0">
                <a:latin typeface="Times New Roman" pitchFamily="18" charset="0"/>
                <a:ea typeface="Times New Roman" pitchFamily="18" charset="0"/>
                <a:cs typeface="Times New Roman" pitchFamily="18" charset="0"/>
              </a:rPr>
              <a:t>________</a:t>
            </a:r>
          </a:p>
          <a:p>
            <a:pPr marL="742950" lvl="0" indent="-742950" algn="just" defTabSz="457200">
              <a:spcAft>
                <a:spcPts val="1200"/>
              </a:spcAft>
              <a:buAutoNum type="arabicPeriod" startAt="9"/>
              <a:defRPr/>
            </a:pPr>
            <a:r>
              <a:rPr lang="es-ES" sz="4000" dirty="0" smtClean="0">
                <a:latin typeface="Times New Roman" pitchFamily="18" charset="0"/>
                <a:ea typeface="Times New Roman" pitchFamily="18" charset="0"/>
                <a:cs typeface="Times New Roman" pitchFamily="18" charset="0"/>
              </a:rPr>
              <a:t>¿</a:t>
            </a:r>
            <a:r>
              <a:rPr lang="es-ES" sz="4000" dirty="0">
                <a:latin typeface="Times New Roman" pitchFamily="18" charset="0"/>
                <a:ea typeface="Times New Roman" pitchFamily="18" charset="0"/>
                <a:cs typeface="Times New Roman" pitchFamily="18" charset="0"/>
              </a:rPr>
              <a:t>Está listo para entregarse de todo corazón a Cristo para ser propiedad de Él?  ______ ¿Desea hacer la voluntad de Dios en su vida?  __________-</a:t>
            </a:r>
          </a:p>
        </p:txBody>
      </p:sp>
    </p:spTree>
    <p:extLst>
      <p:ext uri="{BB962C8B-B14F-4D97-AF65-F5344CB8AC3E}">
        <p14:creationId xmlns:p14="http://schemas.microsoft.com/office/powerpoint/2010/main" val="2019688412"/>
      </p:ext>
    </p:extLst>
  </p:cSld>
  <p:clrMapOvr>
    <a:masterClrMapping/>
  </p:clrMapOvr>
  <p:transition spd="slow">
    <p:strips dir="ru"/>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2753" y="1147816"/>
            <a:ext cx="10697942" cy="4585871"/>
          </a:xfrm>
          <a:prstGeom prst="rect">
            <a:avLst/>
          </a:prstGeom>
        </p:spPr>
        <p:txBody>
          <a:bodyPr wrap="square">
            <a:spAutoFit/>
          </a:bodyPr>
          <a:lstStyle/>
          <a:p>
            <a:pPr lvl="0" indent="-736600" algn="ctr" defTabSz="457200">
              <a:defRPr/>
            </a:pPr>
            <a:r>
              <a:rPr lang="es-ES" sz="4000" dirty="0">
                <a:latin typeface="Times New Roman" pitchFamily="18" charset="0"/>
                <a:ea typeface="Times New Roman" pitchFamily="18" charset="0"/>
                <a:cs typeface="Times New Roman" pitchFamily="18" charset="0"/>
              </a:rPr>
              <a:t>¿Entiende las lecciones anteriores? ____ Si tiene cualquier duda. Debe estudiar otra vez las lecciones anteriores y hablar con su consejero acerca de sus dudas.</a:t>
            </a:r>
          </a:p>
          <a:p>
            <a:pPr lvl="0" indent="-736600" algn="ctr" defTabSz="457200">
              <a:defRPr/>
            </a:pPr>
            <a:endParaRPr lang="es-ES" sz="3600" dirty="0">
              <a:latin typeface="Times New Roman" pitchFamily="18" charset="0"/>
              <a:ea typeface="Times New Roman" pitchFamily="18" charset="0"/>
              <a:cs typeface="Times New Roman" pitchFamily="18" charset="0"/>
            </a:endParaRPr>
          </a:p>
          <a:p>
            <a:pPr lvl="0" indent="-736600" algn="ctr" defTabSz="457200">
              <a:defRPr/>
            </a:pPr>
            <a:r>
              <a:rPr lang="es-ES" sz="4800" dirty="0">
                <a:latin typeface="Times New Roman" pitchFamily="18" charset="0"/>
                <a:ea typeface="Times New Roman" pitchFamily="18" charset="0"/>
                <a:cs typeface="Times New Roman" pitchFamily="18" charset="0"/>
              </a:rPr>
              <a:t>!FAVOR DE NO SEGUIR CON ESTA LECCIÓN SI NO ESTA LISTO!</a:t>
            </a:r>
            <a:endParaRPr lang="es-ES" sz="4800" b="1"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4202499961"/>
      </p:ext>
    </p:extLst>
  </p:cSld>
  <p:clrMapOvr>
    <a:masterClrMapping/>
  </p:clrMapOvr>
  <p:transition spd="slow">
    <p:strips dir="ru"/>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2329" y="862918"/>
            <a:ext cx="10569389" cy="2308324"/>
          </a:xfrm>
          <a:prstGeom prst="rect">
            <a:avLst/>
          </a:prstGeom>
        </p:spPr>
        <p:txBody>
          <a:bodyPr wrap="square">
            <a:spAutoFit/>
          </a:bodyPr>
          <a:lstStyle/>
          <a:p>
            <a:pPr lvl="0" indent="-736600" algn="just" defTabSz="457200">
              <a:defRPr/>
            </a:pPr>
            <a:r>
              <a:rPr lang="es-ES" sz="4800" b="1" dirty="0">
                <a:latin typeface="Times New Roman" pitchFamily="18" charset="0"/>
                <a:ea typeface="Times New Roman" pitchFamily="18" charset="0"/>
                <a:cs typeface="Times New Roman" pitchFamily="18" charset="0"/>
              </a:rPr>
              <a:t>Lea cuidadosamente lo siguiente con suma comprensión. Esta no es una decisión que se hace descuidadamente</a:t>
            </a:r>
            <a:r>
              <a:rPr lang="es-ES" sz="4800" b="1" dirty="0" smtClean="0">
                <a:latin typeface="Times New Roman" pitchFamily="18" charset="0"/>
                <a:ea typeface="Times New Roman" pitchFamily="18" charset="0"/>
                <a:cs typeface="Times New Roman" pitchFamily="18" charset="0"/>
              </a:rPr>
              <a:t>.</a:t>
            </a:r>
            <a:endParaRPr lang="es-ES" sz="4800" b="1"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3677377188"/>
      </p:ext>
    </p:extLst>
  </p:cSld>
  <p:clrMapOvr>
    <a:masterClrMapping/>
  </p:clrMapOvr>
  <p:transition spd="slow">
    <p:strips dir="ru"/>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2329" y="497158"/>
            <a:ext cx="10569389" cy="5016758"/>
          </a:xfrm>
          <a:prstGeom prst="rect">
            <a:avLst/>
          </a:prstGeom>
        </p:spPr>
        <p:txBody>
          <a:bodyPr wrap="square">
            <a:spAutoFit/>
          </a:bodyPr>
          <a:lstStyle/>
          <a:p>
            <a:pPr lvl="0" indent="-736600" algn="just" defTabSz="457200">
              <a:defRPr/>
            </a:pPr>
            <a:r>
              <a:rPr lang="es-ES" sz="4000" dirty="0" smtClean="0">
                <a:latin typeface="Times New Roman" pitchFamily="18" charset="0"/>
                <a:ea typeface="Times New Roman" pitchFamily="18" charset="0"/>
                <a:cs typeface="Times New Roman" pitchFamily="18" charset="0"/>
              </a:rPr>
              <a:t>¿</a:t>
            </a:r>
            <a:r>
              <a:rPr lang="es-ES" sz="4000" dirty="0">
                <a:latin typeface="Times New Roman" pitchFamily="18" charset="0"/>
                <a:ea typeface="Times New Roman" pitchFamily="18" charset="0"/>
                <a:cs typeface="Times New Roman" pitchFamily="18" charset="0"/>
              </a:rPr>
              <a:t>Está arrepentido por todos sus pecados?_____	</a:t>
            </a:r>
          </a:p>
          <a:p>
            <a:pPr lvl="0" indent="-736600" algn="just" defTabSz="457200">
              <a:defRPr/>
            </a:pPr>
            <a:r>
              <a:rPr lang="es-ES" sz="4000" dirty="0">
                <a:latin typeface="Times New Roman" pitchFamily="18" charset="0"/>
                <a:ea typeface="Times New Roman" pitchFamily="18" charset="0"/>
                <a:cs typeface="Times New Roman" pitchFamily="18" charset="0"/>
              </a:rPr>
              <a:t>¿Está listo para </a:t>
            </a:r>
            <a:r>
              <a:rPr lang="es-ES" sz="4000" dirty="0" smtClean="0">
                <a:latin typeface="Times New Roman" pitchFamily="18" charset="0"/>
                <a:ea typeface="Times New Roman" pitchFamily="18" charset="0"/>
                <a:cs typeface="Times New Roman" pitchFamily="18" charset="0"/>
              </a:rPr>
              <a:t>entregarse a Jesucristo y confiar en Él de todo corazón? </a:t>
            </a:r>
            <a:r>
              <a:rPr lang="es-ES" sz="4000" dirty="0">
                <a:latin typeface="Times New Roman" pitchFamily="18" charset="0"/>
                <a:ea typeface="Times New Roman" pitchFamily="18" charset="0"/>
                <a:cs typeface="Times New Roman" pitchFamily="18" charset="0"/>
              </a:rPr>
              <a:t>_____ Si es su deseo en este momento puede entregarse a Jesucristo. Con toda sinceridad ore a Dios con verdadera fe, reconociendo que el Señor Jesucristo murió en la cruz para pagar la deuda de su pecado, y resucitó físicamente de la muerte para salvarle. </a:t>
            </a:r>
          </a:p>
        </p:txBody>
      </p:sp>
    </p:spTree>
    <p:extLst>
      <p:ext uri="{BB962C8B-B14F-4D97-AF65-F5344CB8AC3E}">
        <p14:creationId xmlns:p14="http://schemas.microsoft.com/office/powerpoint/2010/main" val="1644173604"/>
      </p:ext>
    </p:extLst>
  </p:cSld>
  <p:clrMapOvr>
    <a:masterClrMapping/>
  </p:clrMapOvr>
  <p:transition spd="slow">
    <p:strips dir="ru"/>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2329" y="497158"/>
            <a:ext cx="10569389" cy="4401205"/>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Reconozca su terrible condición pecaminosa y verdaderamente exprese a Dios su arrepentimiento de pecado. Al derramar su corazón a Dios, pídale perdón por su pecado. Pídale que le salve, creyendo en el Señor Jesucristo como su Salvador personal. Entréguese a Jesucristo, reconociendo Su autoridad sobre su vida para siempre</a:t>
            </a:r>
            <a:r>
              <a:rPr lang="es-ES" sz="4000" dirty="0" smtClean="0">
                <a:latin typeface="Times New Roman" pitchFamily="18" charset="0"/>
                <a:ea typeface="Times New Roman" pitchFamily="18" charset="0"/>
                <a:cs typeface="Times New Roman" pitchFamily="18" charset="0"/>
              </a:rPr>
              <a:t>.</a:t>
            </a:r>
            <a:endParaRPr lang="es-ES" sz="4000"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1136456866"/>
      </p:ext>
    </p:extLst>
  </p:cSld>
  <p:clrMapOvr>
    <a:masterClrMapping/>
  </p:clrMapOvr>
  <p:transition spd="slow">
    <p:strips dir="ru"/>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2329" y="497158"/>
            <a:ext cx="10569389" cy="2554545"/>
          </a:xfrm>
          <a:prstGeom prst="rect">
            <a:avLst/>
          </a:prstGeom>
        </p:spPr>
        <p:txBody>
          <a:bodyPr wrap="square">
            <a:spAutoFit/>
          </a:bodyPr>
          <a:lstStyle/>
          <a:p>
            <a:pPr lvl="0" indent="-736600" algn="just" defTabSz="457200">
              <a:defRPr/>
            </a:pPr>
            <a:r>
              <a:rPr lang="es-ES" sz="4000" dirty="0" smtClean="0">
                <a:latin typeface="Times New Roman" pitchFamily="18" charset="0"/>
                <a:ea typeface="Times New Roman" pitchFamily="18" charset="0"/>
                <a:cs typeface="Times New Roman" pitchFamily="18" charset="0"/>
              </a:rPr>
              <a:t>Puede </a:t>
            </a:r>
            <a:r>
              <a:rPr lang="es-ES" sz="4000" dirty="0">
                <a:latin typeface="Times New Roman" pitchFamily="18" charset="0"/>
                <a:ea typeface="Times New Roman" pitchFamily="18" charset="0"/>
                <a:cs typeface="Times New Roman" pitchFamily="18" charset="0"/>
              </a:rPr>
              <a:t>orar de rodillas, parado o sentado. La posición del cuerpo no es importante, pero la condición de su corazón es muy importante. </a:t>
            </a:r>
            <a:r>
              <a:rPr lang="es-ES" sz="4000" b="1" dirty="0">
                <a:solidFill>
                  <a:srgbClr val="FFFF00"/>
                </a:solidFill>
                <a:latin typeface="Times New Roman" pitchFamily="18" charset="0"/>
                <a:ea typeface="Times New Roman" pitchFamily="18" charset="0"/>
                <a:cs typeface="Times New Roman" pitchFamily="18" charset="0"/>
              </a:rPr>
              <a:t>Espero que se entregue a Jesucristo hoy.</a:t>
            </a:r>
          </a:p>
        </p:txBody>
      </p:sp>
    </p:spTree>
    <p:extLst>
      <p:ext uri="{BB962C8B-B14F-4D97-AF65-F5344CB8AC3E}">
        <p14:creationId xmlns:p14="http://schemas.microsoft.com/office/powerpoint/2010/main" val="2641926444"/>
      </p:ext>
    </p:extLst>
  </p:cSld>
  <p:clrMapOvr>
    <a:masterClrMapping/>
  </p:clrMapOvr>
  <p:transition spd="slow">
    <p:strips dir="ru"/>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2328" y="105273"/>
            <a:ext cx="10569389" cy="2554545"/>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Favor de cerrar el libro, cierre sus ojos en reverencia a Dios y derrame su corazón a Él. Favor de hablarle en voz alta. Esto quiere decir "orar."</a:t>
            </a:r>
            <a:endParaRPr lang="es-ES" sz="4000" b="1" dirty="0">
              <a:solidFill>
                <a:srgbClr val="FFFF00"/>
              </a:solidFill>
              <a:latin typeface="Times New Roman" pitchFamily="18" charset="0"/>
              <a:ea typeface="Times New Roman" pitchFamily="18" charset="0"/>
              <a:cs typeface="Times New Roman" pitchFamily="18" charset="0"/>
            </a:endParaRPr>
          </a:p>
        </p:txBody>
      </p:sp>
      <p:pic>
        <p:nvPicPr>
          <p:cNvPr id="3" name="Picutre 1">
            <a:extLst>
              <a:ext uri="{FF2B5EF4-FFF2-40B4-BE49-F238E27FC236}">
                <a16:creationId xmlns:a16="http://schemas.microsoft.com/office/drawing/2014/main" id="{7DFB82E1-9097-FCF9-0AA8-A63D9DA8CCF7}"/>
              </a:ext>
            </a:extLst>
          </p:cNvPr>
          <p:cNvPicPr/>
          <p:nvPr/>
        </p:nvPicPr>
        <p:blipFill>
          <a:blip r:embed="rId2"/>
          <a:stretch/>
        </p:blipFill>
        <p:spPr>
          <a:xfrm>
            <a:off x="3592286" y="2011680"/>
            <a:ext cx="5303520" cy="4846319"/>
          </a:xfrm>
          <a:prstGeom prst="rect">
            <a:avLst/>
          </a:prstGeom>
        </p:spPr>
      </p:pic>
    </p:spTree>
    <p:extLst>
      <p:ext uri="{BB962C8B-B14F-4D97-AF65-F5344CB8AC3E}">
        <p14:creationId xmlns:p14="http://schemas.microsoft.com/office/powerpoint/2010/main" val="1074707646"/>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243733"/>
            <a:ext cx="11180398" cy="5632311"/>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¿Se arrepintió de sus pecados y en verdad se entregó al Señor Jesucristo de todo corazón, reconociéndole como su único y suficiente Salvador? _____ ¿Le pertenece a Él?_____ ¿Sabe con toda seguridad que es salvo? _____ ¿Es salvo para toda la eternidad o puede perder su salvación? </a:t>
            </a:r>
            <a:r>
              <a:rPr lang="es-ES" sz="4000" dirty="0" smtClean="0">
                <a:latin typeface="Times New Roman" pitchFamily="18" charset="0"/>
                <a:ea typeface="Times New Roman" pitchFamily="18" charset="0"/>
                <a:cs typeface="Times New Roman" pitchFamily="18" charset="0"/>
              </a:rPr>
              <a:t>_____________________ _____________________________ </a:t>
            </a:r>
          </a:p>
          <a:p>
            <a:pPr lvl="0" indent="-736600" algn="just" defTabSz="457200">
              <a:defRPr/>
            </a:pPr>
            <a:r>
              <a:rPr lang="es-ES" sz="4000" dirty="0" smtClean="0">
                <a:latin typeface="Times New Roman" pitchFamily="18" charset="0"/>
                <a:ea typeface="Times New Roman" pitchFamily="18" charset="0"/>
                <a:cs typeface="Times New Roman" pitchFamily="18" charset="0"/>
              </a:rPr>
              <a:t>La </a:t>
            </a:r>
            <a:r>
              <a:rPr lang="es-ES" sz="4000" dirty="0">
                <a:latin typeface="Times New Roman" pitchFamily="18" charset="0"/>
                <a:ea typeface="Times New Roman" pitchFamily="18" charset="0"/>
                <a:cs typeface="Times New Roman" pitchFamily="18" charset="0"/>
              </a:rPr>
              <a:t>seguridad de su salvación no está basada en un sentimiento emocional, sino en la Palabra de Dios. </a:t>
            </a:r>
            <a:endParaRPr lang="es-ES" sz="4000" b="1" dirty="0">
              <a:solidFill>
                <a:srgbClr val="FFFF00"/>
              </a:solidFill>
              <a:latin typeface="Times New Roman" pitchFamily="18" charset="0"/>
              <a:ea typeface="Times New Roman" pitchFamily="18" charset="0"/>
              <a:cs typeface="Times New Roman" pitchFamily="18" charset="0"/>
            </a:endParaRPr>
          </a:p>
        </p:txBody>
      </p:sp>
      <p:sp>
        <p:nvSpPr>
          <p:cNvPr id="6" name="CuadroTexto 5">
            <a:extLst>
              <a:ext uri="{FF2B5EF4-FFF2-40B4-BE49-F238E27FC236}">
                <a16:creationId xmlns:a16="http://schemas.microsoft.com/office/drawing/2014/main" id="{CFA1C0B1-B0A1-2FD4-D4EA-972A8CD60991}"/>
              </a:ext>
            </a:extLst>
          </p:cNvPr>
          <p:cNvSpPr txBox="1"/>
          <p:nvPr/>
        </p:nvSpPr>
        <p:spPr>
          <a:xfrm>
            <a:off x="811305" y="3367665"/>
            <a:ext cx="10997518" cy="1323439"/>
          </a:xfrm>
          <a:prstGeom prst="rect">
            <a:avLst/>
          </a:prstGeom>
          <a:noFill/>
        </p:spPr>
        <p:txBody>
          <a:bodyPr wrap="square" rtlCol="0">
            <a:spAutoFit/>
          </a:bodyPr>
          <a:lstStyle/>
          <a:p>
            <a:r>
              <a:rPr lang="es-ES" sz="4000" b="1" dirty="0" smtClean="0">
                <a:solidFill>
                  <a:srgbClr val="FFFF00"/>
                </a:solidFill>
                <a:latin typeface="Times New Roman" panose="02020603050405020304" pitchFamily="18" charset="0"/>
                <a:cs typeface="Times New Roman" panose="02020603050405020304" pitchFamily="18" charset="0"/>
              </a:rPr>
              <a:t>						  Soy </a:t>
            </a:r>
            <a:r>
              <a:rPr lang="es-ES" sz="4000" b="1" dirty="0">
                <a:solidFill>
                  <a:srgbClr val="FFFF00"/>
                </a:solidFill>
                <a:latin typeface="Times New Roman" panose="02020603050405020304" pitchFamily="18" charset="0"/>
                <a:cs typeface="Times New Roman" panose="02020603050405020304" pitchFamily="18" charset="0"/>
              </a:rPr>
              <a:t>salvo para siempre y no puedo perder mí salvación.</a:t>
            </a:r>
            <a:endParaRPr lang="es-PA" sz="4000" b="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0770591"/>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1144" y="278950"/>
            <a:ext cx="10782365" cy="6247864"/>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Favor de estudiar todos los pasajes siguientes y escoja uno de los versículos que le darán la seguridad de su salvación: </a:t>
            </a:r>
            <a:r>
              <a:rPr lang="es-ES" sz="4000" dirty="0">
                <a:solidFill>
                  <a:srgbClr val="FFFF00"/>
                </a:solidFill>
                <a:latin typeface="Times New Roman" pitchFamily="18" charset="0"/>
                <a:ea typeface="Times New Roman" pitchFamily="18" charset="0"/>
                <a:cs typeface="Times New Roman" pitchFamily="18" charset="0"/>
              </a:rPr>
              <a:t>Juan 1:12; Efesios 2:1-5; 2 Timoteo 1:12; Romanos 8:16; </a:t>
            </a:r>
            <a:r>
              <a:rPr lang="es-ES" sz="4000" dirty="0" smtClean="0">
                <a:solidFill>
                  <a:srgbClr val="FFFF00"/>
                </a:solidFill>
                <a:latin typeface="Times New Roman" pitchFamily="18" charset="0"/>
                <a:ea typeface="Times New Roman" pitchFamily="18" charset="0"/>
                <a:cs typeface="Times New Roman" pitchFamily="18" charset="0"/>
              </a:rPr>
              <a:t>1ª </a:t>
            </a:r>
            <a:r>
              <a:rPr lang="es-ES" sz="4000" dirty="0">
                <a:solidFill>
                  <a:srgbClr val="FFFF00"/>
                </a:solidFill>
                <a:latin typeface="Times New Roman" pitchFamily="18" charset="0"/>
                <a:ea typeface="Times New Roman" pitchFamily="18" charset="0"/>
                <a:cs typeface="Times New Roman" pitchFamily="18" charset="0"/>
              </a:rPr>
              <a:t>de Juan 5:10-15; y Hebreos 7:25. </a:t>
            </a:r>
            <a:r>
              <a:rPr lang="es-ES" sz="4000" dirty="0">
                <a:latin typeface="Times New Roman" pitchFamily="18" charset="0"/>
                <a:ea typeface="Times New Roman" pitchFamily="18" charset="0"/>
                <a:cs typeface="Times New Roman" pitchFamily="18" charset="0"/>
              </a:rPr>
              <a:t>Escriba el versículo aquí</a:t>
            </a:r>
            <a:r>
              <a:rPr lang="es-ES" sz="4000" dirty="0" smtClean="0">
                <a:latin typeface="Times New Roman" pitchFamily="18" charset="0"/>
                <a:ea typeface="Times New Roman" pitchFamily="18" charset="0"/>
                <a:cs typeface="Times New Roman" pitchFamily="18" charset="0"/>
              </a:rPr>
              <a:t>. ________________________________________________________________________________________________________________________________________________________________________________________________________.</a:t>
            </a:r>
            <a:endParaRPr lang="es-ES" sz="4000"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3711350302"/>
      </p:ext>
    </p:extLst>
  </p:cSld>
  <p:clrMapOvr>
    <a:masterClrMapping/>
  </p:clrMapOvr>
  <p:transition spd="slow">
    <p:strips dir="ru"/>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6458" y="521050"/>
            <a:ext cx="10756239" cy="5016758"/>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Si se ha convertido de verdad a nuestro Señor Jesucristo, debe recordar esta fecha importante cuando nació de nuevo y llegó a ser un hijo de Dios.</a:t>
            </a:r>
          </a:p>
          <a:p>
            <a:pPr lvl="0" indent="-736600" algn="just" defTabSz="457200">
              <a:defRPr/>
            </a:pPr>
            <a:endParaRPr lang="es-ES" sz="4000" dirty="0">
              <a:latin typeface="Times New Roman" pitchFamily="18" charset="0"/>
              <a:ea typeface="Times New Roman" pitchFamily="18" charset="0"/>
              <a:cs typeface="Times New Roman" pitchFamily="18" charset="0"/>
            </a:endParaRPr>
          </a:p>
          <a:p>
            <a:pPr lvl="0" indent="-736600" algn="just" defTabSz="457200">
              <a:defRPr/>
            </a:pPr>
            <a:endParaRPr lang="es-ES" sz="4000" dirty="0">
              <a:latin typeface="Times New Roman" pitchFamily="18" charset="0"/>
              <a:ea typeface="Times New Roman" pitchFamily="18" charset="0"/>
              <a:cs typeface="Times New Roman" pitchFamily="18" charset="0"/>
            </a:endParaRPr>
          </a:p>
          <a:p>
            <a:pPr lvl="0" indent="-736600" algn="just" defTabSz="457200">
              <a:defRPr/>
            </a:pPr>
            <a:r>
              <a:rPr lang="es-ES" sz="4000" dirty="0" smtClean="0">
                <a:latin typeface="Times New Roman" pitchFamily="18" charset="0"/>
                <a:ea typeface="Times New Roman" pitchFamily="18" charset="0"/>
                <a:cs typeface="Times New Roman" pitchFamily="18" charset="0"/>
              </a:rPr>
              <a:t>________________                _________________</a:t>
            </a:r>
            <a:endParaRPr lang="es-ES" sz="4000" dirty="0">
              <a:latin typeface="Times New Roman" pitchFamily="18" charset="0"/>
              <a:ea typeface="Times New Roman" pitchFamily="18" charset="0"/>
              <a:cs typeface="Times New Roman" pitchFamily="18" charset="0"/>
            </a:endParaRPr>
          </a:p>
          <a:p>
            <a:pPr lvl="0" indent="-736600" algn="just" defTabSz="457200">
              <a:defRPr/>
            </a:pPr>
            <a:r>
              <a:rPr lang="es-ES" sz="4000" dirty="0">
                <a:latin typeface="Times New Roman" pitchFamily="18" charset="0"/>
                <a:ea typeface="Times New Roman" pitchFamily="18" charset="0"/>
                <a:cs typeface="Times New Roman" pitchFamily="18" charset="0"/>
              </a:rPr>
              <a:t>La firma Suya           						</a:t>
            </a:r>
            <a:r>
              <a:rPr lang="es-ES" sz="4000" dirty="0" smtClean="0">
                <a:latin typeface="Times New Roman" pitchFamily="18" charset="0"/>
                <a:ea typeface="Times New Roman" pitchFamily="18" charset="0"/>
                <a:cs typeface="Times New Roman" pitchFamily="18" charset="0"/>
              </a:rPr>
              <a:t>		Fecha</a:t>
            </a:r>
            <a:endParaRPr lang="es-ES" sz="4000"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2233831008"/>
      </p:ext>
    </p:extLst>
  </p:cSld>
  <p:clrMapOvr>
    <a:masterClrMapping/>
  </p:clrMapOvr>
  <p:transition spd="slow">
    <p:strips dir="ru"/>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6864" y="723089"/>
            <a:ext cx="10778983" cy="3600986"/>
          </a:xfrm>
          <a:prstGeom prst="rect">
            <a:avLst/>
          </a:prstGeom>
        </p:spPr>
        <p:txBody>
          <a:bodyPr wrap="square">
            <a:spAutoFit/>
          </a:bodyPr>
          <a:lstStyle/>
          <a:p>
            <a:pPr lvl="0" indent="-736600" algn="just" defTabSz="457200">
              <a:defRPr/>
            </a:pPr>
            <a:r>
              <a:rPr lang="es-ES" sz="5400" dirty="0">
                <a:latin typeface="Times New Roman" pitchFamily="18" charset="0"/>
                <a:ea typeface="Times New Roman" pitchFamily="18" charset="0"/>
                <a:cs typeface="Times New Roman" pitchFamily="18" charset="0"/>
              </a:rPr>
              <a:t>Ahora que pertenece a Jesucristo tiene las siguientes responsabilidades:</a:t>
            </a:r>
          </a:p>
          <a:p>
            <a:pPr marL="796925" lvl="0" indent="-1533525" algn="just" defTabSz="457200">
              <a:defRPr/>
            </a:pPr>
            <a:r>
              <a:rPr lang="es-ES" sz="4000" dirty="0">
                <a:latin typeface="Times New Roman" pitchFamily="18" charset="0"/>
                <a:ea typeface="Times New Roman" pitchFamily="18" charset="0"/>
                <a:cs typeface="Times New Roman" pitchFamily="18" charset="0"/>
              </a:rPr>
              <a:t>1.	Necesita leer la Biblia todos los días para poder crecer espiritualmente. (Salmo 119:105; 1ª de Pedro 2:2; Josué 1:8</a:t>
            </a:r>
            <a:r>
              <a:rPr lang="es-ES" sz="4000" dirty="0" smtClean="0">
                <a:latin typeface="Times New Roman" pitchFamily="18" charset="0"/>
                <a:ea typeface="Times New Roman" pitchFamily="18" charset="0"/>
                <a:cs typeface="Times New Roman" pitchFamily="18" charset="0"/>
              </a:rPr>
              <a:t>)</a:t>
            </a:r>
            <a:endParaRPr lang="es-ES" sz="4000"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402585345"/>
      </p:ext>
    </p:extLst>
  </p:cSld>
  <p:clrMapOvr>
    <a:masterClrMapping/>
  </p:clrMapOvr>
  <p:transition spd="slow">
    <p:strips dir="ru"/>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6864" y="723089"/>
            <a:ext cx="10778983" cy="3170099"/>
          </a:xfrm>
          <a:prstGeom prst="rect">
            <a:avLst/>
          </a:prstGeom>
        </p:spPr>
        <p:txBody>
          <a:bodyPr wrap="square">
            <a:spAutoFit/>
          </a:bodyPr>
          <a:lstStyle/>
          <a:p>
            <a:pPr marL="796925" lvl="0" indent="-1533525" algn="just" defTabSz="457200">
              <a:defRPr/>
            </a:pPr>
            <a:r>
              <a:rPr lang="es-ES" sz="4000" dirty="0" smtClean="0">
                <a:latin typeface="Times New Roman" pitchFamily="18" charset="0"/>
                <a:ea typeface="Times New Roman" pitchFamily="18" charset="0"/>
                <a:cs typeface="Times New Roman" pitchFamily="18" charset="0"/>
              </a:rPr>
              <a:t>2</a:t>
            </a:r>
            <a:r>
              <a:rPr lang="es-ES" sz="4000" dirty="0">
                <a:latin typeface="Times New Roman" pitchFamily="18" charset="0"/>
                <a:ea typeface="Times New Roman" pitchFamily="18" charset="0"/>
                <a:cs typeface="Times New Roman" pitchFamily="18" charset="0"/>
              </a:rPr>
              <a:t>.	Ore a Dios todos los días para tener un tiempo de compañerismo con Él. (Hebreos 4:15-16; </a:t>
            </a:r>
            <a:r>
              <a:rPr lang="es-ES" sz="4000" dirty="0" smtClean="0">
                <a:latin typeface="Times New Roman" pitchFamily="18" charset="0"/>
                <a:ea typeface="Times New Roman" pitchFamily="18" charset="0"/>
                <a:cs typeface="Times New Roman" pitchFamily="18" charset="0"/>
              </a:rPr>
              <a:t>   1ª </a:t>
            </a:r>
            <a:r>
              <a:rPr lang="es-ES" sz="4000" dirty="0">
                <a:latin typeface="Times New Roman" pitchFamily="18" charset="0"/>
                <a:ea typeface="Times New Roman" pitchFamily="18" charset="0"/>
                <a:cs typeface="Times New Roman" pitchFamily="18" charset="0"/>
              </a:rPr>
              <a:t>Timoteo 2:1-3) Siempre debe dar gracias a Dios y a Jesucristo por su salvación. ¡Puede decirle ahora mismo en oración!</a:t>
            </a:r>
          </a:p>
        </p:txBody>
      </p:sp>
    </p:spTree>
    <p:extLst>
      <p:ext uri="{BB962C8B-B14F-4D97-AF65-F5344CB8AC3E}">
        <p14:creationId xmlns:p14="http://schemas.microsoft.com/office/powerpoint/2010/main" val="1556255487"/>
      </p:ext>
    </p:extLst>
  </p:cSld>
  <p:clrMapOvr>
    <a:masterClrMapping/>
  </p:clrMapOvr>
  <p:transition spd="slow">
    <p:strips dir="ru"/>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6458" y="393905"/>
            <a:ext cx="10569389" cy="4401205"/>
          </a:xfrm>
          <a:prstGeom prst="rect">
            <a:avLst/>
          </a:prstGeom>
        </p:spPr>
        <p:txBody>
          <a:bodyPr wrap="square">
            <a:spAutoFit/>
          </a:bodyPr>
          <a:lstStyle/>
          <a:p>
            <a:pPr marL="736600" lvl="0" indent="-1473200" algn="just" defTabSz="457200">
              <a:spcAft>
                <a:spcPts val="1200"/>
              </a:spcAft>
              <a:defRPr/>
            </a:pPr>
            <a:r>
              <a:rPr lang="es-ES" sz="4000" dirty="0">
                <a:latin typeface="Times New Roman" pitchFamily="18" charset="0"/>
                <a:ea typeface="Times New Roman" pitchFamily="18" charset="0"/>
                <a:cs typeface="Times New Roman" pitchFamily="18" charset="0"/>
              </a:rPr>
              <a:t>3.	Asista a todos los servicios y estudios de la Biblia en una iglesia que predica fielmente la sana doctrina de la Palabra de Dios para poder recibir las enseñanzas y corrección para ayudarle a crecer espiritualmente en su nueva vida en Cristo. (Hebreos 10:25; 2ª de Pedro 3:18</a:t>
            </a:r>
            <a:r>
              <a:rPr lang="es-ES" sz="4000" dirty="0" smtClean="0">
                <a:latin typeface="Times New Roman" pitchFamily="18" charset="0"/>
                <a:ea typeface="Times New Roman" pitchFamily="18" charset="0"/>
                <a:cs typeface="Times New Roman" pitchFamily="18" charset="0"/>
              </a:rPr>
              <a:t>)</a:t>
            </a:r>
            <a:endParaRPr lang="es-ES" sz="4000"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3443096382"/>
      </p:ext>
    </p:extLst>
  </p:cSld>
  <p:clrMapOvr>
    <a:masterClrMapping/>
  </p:clrMapOvr>
  <p:transition spd="slow">
    <p:strips dir="ru"/>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6458" y="393905"/>
            <a:ext cx="10569389" cy="2554545"/>
          </a:xfrm>
          <a:prstGeom prst="rect">
            <a:avLst/>
          </a:prstGeom>
        </p:spPr>
        <p:txBody>
          <a:bodyPr wrap="square">
            <a:spAutoFit/>
          </a:bodyPr>
          <a:lstStyle/>
          <a:p>
            <a:pPr marL="736600" lvl="0" indent="-1473200" algn="just" defTabSz="457200">
              <a:spcAft>
                <a:spcPts val="1200"/>
              </a:spcAft>
              <a:defRPr/>
            </a:pPr>
            <a:r>
              <a:rPr lang="es-ES" sz="4000" dirty="0" smtClean="0">
                <a:latin typeface="Times New Roman" pitchFamily="18" charset="0"/>
                <a:ea typeface="Times New Roman" pitchFamily="18" charset="0"/>
                <a:cs typeface="Times New Roman" pitchFamily="18" charset="0"/>
              </a:rPr>
              <a:t>4</a:t>
            </a:r>
            <a:r>
              <a:rPr lang="es-ES" sz="4000" dirty="0">
                <a:latin typeface="Times New Roman" pitchFamily="18" charset="0"/>
                <a:ea typeface="Times New Roman" pitchFamily="18" charset="0"/>
                <a:cs typeface="Times New Roman" pitchFamily="18" charset="0"/>
              </a:rPr>
              <a:t>.	Necesita ser bautizado en agua para identificarse públicamente con Jesucristo y con la iglesia local dónde está asistiendo fielmente. (Hechos 2:41-47; Mateo 28:19)</a:t>
            </a:r>
          </a:p>
        </p:txBody>
      </p:sp>
    </p:spTree>
    <p:extLst>
      <p:ext uri="{BB962C8B-B14F-4D97-AF65-F5344CB8AC3E}">
        <p14:creationId xmlns:p14="http://schemas.microsoft.com/office/powerpoint/2010/main" val="2933745101"/>
      </p:ext>
    </p:extLst>
  </p:cSld>
  <p:clrMapOvr>
    <a:masterClrMapping/>
  </p:clrMapOvr>
  <p:transition spd="slow">
    <p:strips dir="ru"/>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4217" y="620683"/>
            <a:ext cx="10257288" cy="3785652"/>
          </a:xfrm>
          <a:prstGeom prst="rect">
            <a:avLst/>
          </a:prstGeom>
        </p:spPr>
        <p:txBody>
          <a:bodyPr wrap="square">
            <a:spAutoFit/>
          </a:bodyPr>
          <a:lstStyle/>
          <a:p>
            <a:pPr marL="736600" lvl="0" indent="-1473200" algn="just" defTabSz="457200">
              <a:defRPr/>
            </a:pPr>
            <a:r>
              <a:rPr lang="es-ES" sz="4000" dirty="0">
                <a:latin typeface="Times New Roman" pitchFamily="18" charset="0"/>
                <a:ea typeface="Times New Roman" pitchFamily="18" charset="0"/>
                <a:cs typeface="Times New Roman" pitchFamily="18" charset="0"/>
              </a:rPr>
              <a:t>5.	Tiene el privilegio de dar testimonio a otros a cerca de su nueva vida y fe en el Señor Jesucristo, porque sus amigos necesitan oír la razón del cambio en su vida. (Marcos 16:15</a:t>
            </a:r>
            <a:r>
              <a:rPr lang="es-ES" sz="4000" dirty="0" smtClean="0">
                <a:latin typeface="Times New Roman" pitchFamily="18" charset="0"/>
                <a:ea typeface="Times New Roman" pitchFamily="18" charset="0"/>
                <a:cs typeface="Times New Roman" pitchFamily="18" charset="0"/>
              </a:rPr>
              <a:t>; Romanos </a:t>
            </a:r>
            <a:r>
              <a:rPr lang="es-ES" sz="4000" dirty="0">
                <a:latin typeface="Times New Roman" pitchFamily="18" charset="0"/>
                <a:ea typeface="Times New Roman" pitchFamily="18" charset="0"/>
                <a:cs typeface="Times New Roman" pitchFamily="18" charset="0"/>
              </a:rPr>
              <a:t>1:16; 1ª a los Tesalonicenses 1:9-10)</a:t>
            </a:r>
          </a:p>
        </p:txBody>
      </p:sp>
    </p:spTree>
    <p:extLst>
      <p:ext uri="{BB962C8B-B14F-4D97-AF65-F5344CB8AC3E}">
        <p14:creationId xmlns:p14="http://schemas.microsoft.com/office/powerpoint/2010/main" val="2973770582"/>
      </p:ext>
    </p:extLst>
  </p:cSld>
  <p:clrMapOvr>
    <a:masterClrMapping/>
  </p:clrMapOvr>
  <p:transition spd="slow">
    <p:strips dir="ru"/>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84382"/>
            <a:ext cx="10569389" cy="6247864"/>
          </a:xfrm>
          <a:prstGeom prst="rect">
            <a:avLst/>
          </a:prstGeom>
        </p:spPr>
        <p:txBody>
          <a:bodyPr wrap="square">
            <a:spAutoFit/>
          </a:bodyPr>
          <a:lstStyle/>
          <a:p>
            <a:pPr marL="736600" lvl="0" indent="-1473200" algn="just" defTabSz="457200">
              <a:spcAft>
                <a:spcPts val="1200"/>
              </a:spcAft>
              <a:defRPr/>
            </a:pPr>
            <a:r>
              <a:rPr lang="es-ES" sz="3600" dirty="0">
                <a:latin typeface="Times New Roman" pitchFamily="18" charset="0"/>
                <a:ea typeface="Times New Roman" pitchFamily="18" charset="0"/>
                <a:cs typeface="Times New Roman" pitchFamily="18" charset="0"/>
              </a:rPr>
              <a:t>	</a:t>
            </a:r>
            <a:r>
              <a:rPr lang="es-ES" sz="4000" dirty="0">
                <a:latin typeface="Times New Roman" pitchFamily="18" charset="0"/>
                <a:ea typeface="Times New Roman" pitchFamily="18" charset="0"/>
                <a:cs typeface="Times New Roman" pitchFamily="18" charset="0"/>
              </a:rPr>
              <a:t>Dios le ha perdonado y le ha recibido en Su familia desde el momento que se entregó a Jesucristo. El Espíritu Santo ha entrado en su vida para guiarlo. Le ha dado paz y gozo que el mundo no le puede dar. Necesita decirles a otros de su conversión.   Dios pone una gran responsabilidad sobre nosotros para que compartamos nuestro testimonio con otros, con el fin que ellos también puedan oír y creer. ¡Que Dios le bendiga ricamente</a:t>
            </a:r>
            <a:r>
              <a:rPr lang="es-ES" sz="4000" dirty="0" smtClean="0">
                <a:latin typeface="Times New Roman" pitchFamily="18" charset="0"/>
                <a:ea typeface="Times New Roman" pitchFamily="18" charset="0"/>
                <a:cs typeface="Times New Roman" pitchFamily="18" charset="0"/>
              </a:rPr>
              <a:t>!</a:t>
            </a:r>
            <a:endParaRPr lang="es-ES" sz="3600"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72622238"/>
      </p:ext>
    </p:extLst>
  </p:cSld>
  <p:clrMapOvr>
    <a:masterClrMapping/>
  </p:clrMapOvr>
  <p:transition spd="slow">
    <p:strips dir="ru"/>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7431" y="111969"/>
            <a:ext cx="10569389" cy="6401753"/>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Si es posible, favor de compartir conmigo las noticias acerca de su conversión: </a:t>
            </a:r>
          </a:p>
          <a:p>
            <a:pPr lvl="0" indent="-736600" algn="just" defTabSz="457200">
              <a:defRPr/>
            </a:pPr>
            <a:r>
              <a:rPr lang="es-ES" sz="4000" dirty="0">
                <a:latin typeface="Times New Roman" pitchFamily="18" charset="0"/>
                <a:ea typeface="Times New Roman" pitchFamily="18" charset="0"/>
                <a:cs typeface="Times New Roman" pitchFamily="18" charset="0"/>
              </a:rPr>
              <a:t>philippi@becoming-a-christian.org </a:t>
            </a:r>
          </a:p>
          <a:p>
            <a:pPr lvl="0" indent="-736600" algn="just" defTabSz="457200">
              <a:defRPr/>
            </a:pPr>
            <a:endParaRPr lang="es-ES" sz="4000" dirty="0">
              <a:latin typeface="Times New Roman" pitchFamily="18" charset="0"/>
              <a:ea typeface="Times New Roman" pitchFamily="18" charset="0"/>
              <a:cs typeface="Times New Roman" pitchFamily="18" charset="0"/>
            </a:endParaRPr>
          </a:p>
          <a:p>
            <a:pPr lvl="0" indent="-736600" algn="just" defTabSz="457200">
              <a:spcAft>
                <a:spcPts val="1200"/>
              </a:spcAft>
              <a:defRPr/>
            </a:pPr>
            <a:r>
              <a:rPr lang="es-ES" sz="4000" dirty="0">
                <a:latin typeface="Times New Roman" pitchFamily="18" charset="0"/>
                <a:ea typeface="Times New Roman" pitchFamily="18" charset="0"/>
                <a:cs typeface="Times New Roman" pitchFamily="18" charset="0"/>
              </a:rPr>
              <a:t>Si no asiste a una iglesia que está enseñando la Palabra de Dios fielmente, con gusto recomendaremos una iglesia en su área dónde puede oír la enseñanza de la doctrina de la Palabra de Dios.</a:t>
            </a:r>
          </a:p>
          <a:p>
            <a:pPr lvl="0" indent="-736600" algn="just" defTabSz="457200">
              <a:spcAft>
                <a:spcPts val="1200"/>
              </a:spcAft>
              <a:defRPr/>
            </a:pPr>
            <a:r>
              <a:rPr lang="es-ES" sz="4000" dirty="0">
                <a:latin typeface="Times New Roman" pitchFamily="18" charset="0"/>
                <a:ea typeface="Times New Roman" pitchFamily="18" charset="0"/>
                <a:cs typeface="Times New Roman" pitchFamily="18" charset="0"/>
              </a:rPr>
              <a:t>Pastor Mario L. Philippi O.     +1-727-393-7846</a:t>
            </a:r>
          </a:p>
        </p:txBody>
      </p:sp>
    </p:spTree>
    <p:extLst>
      <p:ext uri="{BB962C8B-B14F-4D97-AF65-F5344CB8AC3E}">
        <p14:creationId xmlns:p14="http://schemas.microsoft.com/office/powerpoint/2010/main" val="1445116228"/>
      </p:ext>
    </p:extLst>
  </p:cSld>
  <p:clrMapOvr>
    <a:masterClrMapping/>
  </p:clrMapOvr>
  <p:transition spd="slow">
    <p:strips dir="ru"/>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7175" y="1843950"/>
            <a:ext cx="10569389" cy="3170099"/>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La seguridad de que somos salvos no viene de nosotros o de nuestros sentimientos o ideas, sino de la Biblia. Favor de estudiar la siguiente lección para conocer más acerca de la seguridad </a:t>
            </a:r>
            <a:r>
              <a:rPr lang="es-ES" sz="4000">
                <a:latin typeface="Times New Roman" pitchFamily="18" charset="0"/>
                <a:ea typeface="Times New Roman" pitchFamily="18" charset="0"/>
                <a:cs typeface="Times New Roman" pitchFamily="18" charset="0"/>
              </a:rPr>
              <a:t>para </a:t>
            </a:r>
            <a:r>
              <a:rPr lang="es-ES" sz="4000" smtClean="0">
                <a:latin typeface="Times New Roman" pitchFamily="18" charset="0"/>
                <a:ea typeface="Times New Roman" pitchFamily="18" charset="0"/>
                <a:cs typeface="Times New Roman" pitchFamily="18" charset="0"/>
              </a:rPr>
              <a:t>el creyente</a:t>
            </a:r>
            <a:r>
              <a:rPr lang="es-ES" sz="4000" dirty="0">
                <a:latin typeface="Times New Roman" pitchFamily="18" charset="0"/>
                <a:ea typeface="Times New Roman" pitchFamily="18" charset="0"/>
                <a:cs typeface="Times New Roman" pitchFamily="18" charset="0"/>
              </a:rPr>
              <a:t>.</a:t>
            </a:r>
          </a:p>
        </p:txBody>
      </p:sp>
    </p:spTree>
    <p:extLst>
      <p:ext uri="{BB962C8B-B14F-4D97-AF65-F5344CB8AC3E}">
        <p14:creationId xmlns:p14="http://schemas.microsoft.com/office/powerpoint/2010/main" val="3246660829"/>
      </p:ext>
    </p:extLst>
  </p:cSld>
  <p:clrMapOvr>
    <a:masterClrMapping/>
  </p:clrMapOvr>
  <p:transition spd="slow">
    <p:strips dir="ru"/>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808CB7-B590-C016-5E3C-E7F98DC999B6}"/>
              </a:ext>
            </a:extLst>
          </p:cNvPr>
          <p:cNvSpPr>
            <a:spLocks noGrp="1"/>
          </p:cNvSpPr>
          <p:nvPr>
            <p:ph type="title"/>
          </p:nvPr>
        </p:nvSpPr>
        <p:spPr>
          <a:xfrm>
            <a:off x="1884983" y="2265528"/>
            <a:ext cx="8503920" cy="2830708"/>
          </a:xfrm>
          <a:ln w="76200">
            <a:solidFill>
              <a:srgbClr val="FFFF00"/>
            </a:solidFill>
          </a:ln>
        </p:spPr>
        <p:txBody>
          <a:bodyPr>
            <a:normAutofit fontScale="90000"/>
          </a:bodyPr>
          <a:lstStyle/>
          <a:p>
            <a:pPr algn="ctr"/>
            <a:r>
              <a:rPr lang="es-ES" sz="7200" b="1" dirty="0"/>
              <a:t>Gracias por estudiar la lección 5</a:t>
            </a:r>
            <a:endParaRPr lang="es-PA" sz="7200" b="1" dirty="0"/>
          </a:p>
        </p:txBody>
      </p:sp>
    </p:spTree>
    <p:extLst>
      <p:ext uri="{BB962C8B-B14F-4D97-AF65-F5344CB8AC3E}">
        <p14:creationId xmlns:p14="http://schemas.microsoft.com/office/powerpoint/2010/main" val="3676880000"/>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rot="21403956">
            <a:off x="2268051" y="4806150"/>
            <a:ext cx="8043211" cy="1200329"/>
          </a:xfrm>
          <a:prstGeom prst="rect">
            <a:avLst/>
          </a:prstGeom>
          <a:solidFill>
            <a:schemeClr val="accent1">
              <a:alpha val="16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7200" b="1" i="1" u="none" strike="noStrike" kern="1200" cap="none" spc="0" normalizeH="0" baseline="0" noProof="0" dirty="0">
                <a:ln w="6350">
                  <a:solidFill>
                    <a:srgbClr val="4A9BDC">
                      <a:lumMod val="75000"/>
                    </a:srgbClr>
                  </a:solidFill>
                </a:ln>
                <a:solidFill>
                  <a:srgbClr val="FFFF0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Fin de la lección # 5</a:t>
            </a:r>
            <a:endParaRPr kumimoji="0" lang="es-VE" sz="4400" b="1" i="1" u="none" strike="noStrike" kern="1200" cap="none" spc="0" normalizeH="0" baseline="0" noProof="0" dirty="0">
              <a:ln w="3175">
                <a:solidFill>
                  <a:srgbClr val="4A9BDC">
                    <a:lumMod val="50000"/>
                  </a:srgbClr>
                </a:solidFill>
              </a:ln>
              <a:solidFill>
                <a:srgbClr val="4A9BDC">
                  <a:lumMod val="40000"/>
                  <a:lumOff val="60000"/>
                </a:srgbClr>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4" name="CuadroTexto 1">
            <a:extLst>
              <a:ext uri="{FF2B5EF4-FFF2-40B4-BE49-F238E27FC236}">
                <a16:creationId xmlns:a16="http://schemas.microsoft.com/office/drawing/2014/main" id="{AB4F15EE-8DEA-CD93-2C4F-FD76E7770E8C}"/>
              </a:ext>
            </a:extLst>
          </p:cNvPr>
          <p:cNvSpPr txBox="1"/>
          <p:nvPr/>
        </p:nvSpPr>
        <p:spPr>
          <a:xfrm>
            <a:off x="1463040" y="516906"/>
            <a:ext cx="9814559" cy="4401205"/>
          </a:xfrm>
          <a:prstGeom prst="rect">
            <a:avLst/>
          </a:prstGeom>
          <a:noFill/>
        </p:spPr>
        <p:txBody>
          <a:bodyPr wrap="square" rtlCol="0">
            <a:spAutoFit/>
          </a:bodyPr>
          <a:lstStyle/>
          <a:p>
            <a:pPr algn="just"/>
            <a:r>
              <a:rPr lang="es-ES" sz="2800" b="1" i="1" dirty="0">
                <a:latin typeface="Times New Roman" panose="02020603050405020304" pitchFamily="18" charset="0"/>
                <a:cs typeface="Times New Roman" panose="02020603050405020304" pitchFamily="18" charset="0"/>
              </a:rPr>
              <a:t>Gracias al </a:t>
            </a:r>
            <a:r>
              <a:rPr lang="es-ES" sz="2800" b="1" i="1" u="sng" dirty="0">
                <a:latin typeface="Times New Roman" panose="02020603050405020304" pitchFamily="18" charset="0"/>
                <a:cs typeface="Times New Roman" panose="02020603050405020304" pitchFamily="18" charset="0"/>
              </a:rPr>
              <a:t>Pastor José Iván Rosas Plata</a:t>
            </a:r>
            <a:r>
              <a:rPr lang="es-ES" sz="2800" b="1" i="1" dirty="0">
                <a:latin typeface="Times New Roman" panose="02020603050405020304" pitchFamily="18" charset="0"/>
                <a:cs typeface="Times New Roman" panose="02020603050405020304" pitchFamily="18" charset="0"/>
              </a:rPr>
              <a:t> de la Ciudad de Panamá por su buen trabajo de poner estas lecciones de “Llegando a Ser Un Verdadero Cristiano” en PowerPoint para ayudar a los maestros en las enseñanzas de grupos en sus iglesias. No es la intención de sustituir el libro, que es personal, por estas lecciones de PowerPoint en los hogares de los inconversos.  Las lecciones de PowerPoint son un facilitador al momento de presentar las lecciones en los hogares ya que se pueden proyectar en televisores, computadora, e incluso se pueden dictarse las clases vía Zoom cuando se hacen estudio  a distancia. </a:t>
            </a:r>
            <a:endParaRPr lang="es-PA" sz="28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4899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Estela de condensación">
  <a:themeElements>
    <a:clrScheme name="Estela de condensación">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Estela de condensación">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tela de condensación">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9164</TotalTime>
  <Words>10328</Words>
  <Application>Microsoft Office PowerPoint</Application>
  <PresentationFormat>Widescreen</PresentationFormat>
  <Paragraphs>479</Paragraphs>
  <Slides>209</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209</vt:i4>
      </vt:variant>
    </vt:vector>
  </HeadingPairs>
  <TitlesOfParts>
    <vt:vector size="218" baseType="lpstr">
      <vt:lpstr>Malgun Gothic</vt:lpstr>
      <vt:lpstr>Arial</vt:lpstr>
      <vt:lpstr>Calibri</vt:lpstr>
      <vt:lpstr>Calisto MT</vt:lpstr>
      <vt:lpstr>Century Gothic</vt:lpstr>
      <vt:lpstr>Edwardian Script ITC</vt:lpstr>
      <vt:lpstr>Script MT Bold</vt:lpstr>
      <vt:lpstr>Times New Roman</vt:lpstr>
      <vt:lpstr>Estela de condensación</vt:lpstr>
      <vt:lpstr>PowerPoint Presentation</vt:lpstr>
      <vt:lpstr>PowerPoint Presentation</vt:lpstr>
      <vt:lpstr>PowerPoint Presentation</vt:lpstr>
      <vt:lpstr>PowerPoint Presentation</vt:lpstr>
      <vt:lpstr>PowerPoint Presentation</vt:lpstr>
      <vt:lpstr>¿Esperaría algunas palabras de aliento, mejor trabajo, más dinero, un carro nuevo, una casa mejor o un doctor?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El plan de Dios para la salvación incluye lo siguiente: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Gracias por estudiar la lección 5</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ivan plata</dc:creator>
  <cp:lastModifiedBy>Pastor Philippi</cp:lastModifiedBy>
  <cp:revision>326</cp:revision>
  <dcterms:created xsi:type="dcterms:W3CDTF">2022-08-02T16:14:53Z</dcterms:created>
  <dcterms:modified xsi:type="dcterms:W3CDTF">2024-03-21T01:08:53Z</dcterms:modified>
</cp:coreProperties>
</file>